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419" r:id="rId3"/>
    <p:sldId id="420" r:id="rId4"/>
    <p:sldId id="421" r:id="rId5"/>
    <p:sldId id="422" r:id="rId6"/>
    <p:sldId id="423" r:id="rId7"/>
    <p:sldId id="424" r:id="rId8"/>
    <p:sldId id="425" r:id="rId9"/>
    <p:sldId id="426" r:id="rId10"/>
    <p:sldId id="427" r:id="rId11"/>
    <p:sldId id="428" r:id="rId12"/>
    <p:sldId id="430" r:id="rId13"/>
    <p:sldId id="431" r:id="rId14"/>
    <p:sldId id="432" r:id="rId15"/>
    <p:sldId id="433" r:id="rId16"/>
    <p:sldId id="434" r:id="rId17"/>
    <p:sldId id="435" r:id="rId18"/>
    <p:sldId id="436" r:id="rId19"/>
    <p:sldId id="455" r:id="rId20"/>
    <p:sldId id="456" r:id="rId21"/>
    <p:sldId id="438" r:id="rId22"/>
    <p:sldId id="453" r:id="rId23"/>
    <p:sldId id="439" r:id="rId24"/>
    <p:sldId id="440" r:id="rId25"/>
    <p:sldId id="441" r:id="rId26"/>
    <p:sldId id="442" r:id="rId27"/>
    <p:sldId id="468" r:id="rId28"/>
    <p:sldId id="469" r:id="rId29"/>
    <p:sldId id="443" r:id="rId30"/>
    <p:sldId id="465" r:id="rId31"/>
    <p:sldId id="444" r:id="rId32"/>
    <p:sldId id="445" r:id="rId33"/>
    <p:sldId id="446" r:id="rId34"/>
    <p:sldId id="454" r:id="rId35"/>
    <p:sldId id="470" r:id="rId36"/>
    <p:sldId id="458" r:id="rId37"/>
    <p:sldId id="449" r:id="rId38"/>
    <p:sldId id="450" r:id="rId39"/>
    <p:sldId id="451" r:id="rId40"/>
    <p:sldId id="452" r:id="rId41"/>
    <p:sldId id="460" r:id="rId42"/>
    <p:sldId id="461" r:id="rId43"/>
    <p:sldId id="462" r:id="rId44"/>
    <p:sldId id="464" r:id="rId45"/>
    <p:sldId id="463" r:id="rId46"/>
    <p:sldId id="471" r:id="rId4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164" y="-18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2DDA4B-FBF6-4707-A39E-04D27E0F4A87}" type="datetimeFigureOut">
              <a:rPr lang="de-DE" smtClean="0"/>
              <a:pPr/>
              <a:t>13.01.2012</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48108E-57CE-4ADF-A6AD-D8EE8FC63B81}" type="slidenum">
              <a:rPr lang="de-DE" smtClean="0"/>
              <a:pPr/>
              <a:t>‹Nr.›</a:t>
            </a:fld>
            <a:endParaRPr lang="de-D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4948108E-57CE-4ADF-A6AD-D8EE8FC63B81}" type="slidenum">
              <a:rPr lang="de-DE" smtClean="0"/>
              <a:pPr/>
              <a:t>23</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4948108E-57CE-4ADF-A6AD-D8EE8FC63B81}" type="slidenum">
              <a:rPr lang="de-DE" smtClean="0"/>
              <a:pPr/>
              <a:t>45</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254A2A3F-BCD7-4D0C-886D-60B33B605093}" type="datetimeFigureOut">
              <a:rPr lang="de-DE" smtClean="0"/>
              <a:pPr/>
              <a:t>13.01.2012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BDD70CB-43CE-4B2E-B2C7-FFB6C0278EB4}"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4A2A3F-BCD7-4D0C-886D-60B33B605093}" type="datetimeFigureOut">
              <a:rPr lang="de-DE" smtClean="0"/>
              <a:pPr/>
              <a:t>13.01.2012</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DD70CB-43CE-4B2E-B2C7-FFB6C0278EB4}"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Autofit/>
          </a:bodyPr>
          <a:lstStyle/>
          <a:p>
            <a:r>
              <a:rPr lang="de-DE" sz="6000" b="1" dirty="0" smtClean="0"/>
              <a:t>Musikgeschichte der europäischen Neuzeit</a:t>
            </a:r>
            <a:endParaRPr lang="de-DE" sz="6000" b="1" dirty="0"/>
          </a:p>
        </p:txBody>
      </p:sp>
      <p:sp>
        <p:nvSpPr>
          <p:cNvPr id="3" name="Untertitel 2"/>
          <p:cNvSpPr>
            <a:spLocks noGrp="1"/>
          </p:cNvSpPr>
          <p:nvPr>
            <p:ph type="subTitle" idx="1"/>
          </p:nvPr>
        </p:nvSpPr>
        <p:spPr/>
        <p:txBody>
          <a:bodyPr>
            <a:normAutofit fontScale="92500"/>
          </a:bodyPr>
          <a:lstStyle/>
          <a:p>
            <a:endParaRPr lang="de-DE" sz="4400" b="1" dirty="0" smtClean="0"/>
          </a:p>
          <a:p>
            <a:r>
              <a:rPr lang="de-DE" sz="4400" b="1" dirty="0" smtClean="0"/>
              <a:t>Repertorium zur Vorlesung</a:t>
            </a:r>
            <a:endParaRPr lang="de-DE" sz="4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Opernkritik und Opernreform</a:t>
            </a:r>
            <a:endParaRPr lang="de-DE" dirty="0"/>
          </a:p>
        </p:txBody>
      </p:sp>
      <p:sp>
        <p:nvSpPr>
          <p:cNvPr id="3" name="Inhaltsplatzhalter 2"/>
          <p:cNvSpPr>
            <a:spLocks noGrp="1"/>
          </p:cNvSpPr>
          <p:nvPr>
            <p:ph idx="1"/>
          </p:nvPr>
        </p:nvSpPr>
        <p:spPr>
          <a:xfrm>
            <a:off x="457200" y="1600200"/>
            <a:ext cx="8435280" cy="4525963"/>
          </a:xfrm>
        </p:spPr>
        <p:txBody>
          <a:bodyPr>
            <a:normAutofit lnSpcReduction="10000"/>
          </a:bodyPr>
          <a:lstStyle/>
          <a:p>
            <a:pPr>
              <a:buNone/>
            </a:pPr>
            <a:r>
              <a:rPr lang="de-DE" b="1" dirty="0" smtClean="0"/>
              <a:t>Orpheus‘ Arie „</a:t>
            </a:r>
            <a:r>
              <a:rPr lang="de-DE" b="1" dirty="0" err="1" smtClean="0"/>
              <a:t>Chiamo</a:t>
            </a:r>
            <a:r>
              <a:rPr lang="de-DE" b="1" dirty="0" smtClean="0"/>
              <a:t> </a:t>
            </a:r>
            <a:r>
              <a:rPr lang="de-DE" b="1" dirty="0" err="1" smtClean="0"/>
              <a:t>il</a:t>
            </a:r>
            <a:r>
              <a:rPr lang="de-DE" b="1" dirty="0" smtClean="0"/>
              <a:t> </a:t>
            </a:r>
            <a:r>
              <a:rPr lang="de-DE" b="1" dirty="0" err="1" smtClean="0"/>
              <a:t>mio</a:t>
            </a:r>
            <a:r>
              <a:rPr lang="de-DE" b="1" dirty="0" smtClean="0"/>
              <a:t> </a:t>
            </a:r>
            <a:r>
              <a:rPr lang="de-DE" b="1" dirty="0" err="1" smtClean="0"/>
              <a:t>ben</a:t>
            </a:r>
            <a:r>
              <a:rPr lang="de-DE" b="1" dirty="0" smtClean="0"/>
              <a:t> </a:t>
            </a:r>
            <a:r>
              <a:rPr lang="de-DE" b="1" dirty="0" err="1" smtClean="0"/>
              <a:t>cosi</a:t>
            </a:r>
            <a:r>
              <a:rPr lang="de-DE" b="1" dirty="0" smtClean="0"/>
              <a:t>“</a:t>
            </a:r>
          </a:p>
          <a:p>
            <a:r>
              <a:rPr lang="de-DE" dirty="0" smtClean="0"/>
              <a:t>Einfache Anlage: </a:t>
            </a:r>
            <a:r>
              <a:rPr lang="de-DE" dirty="0" err="1" smtClean="0"/>
              <a:t>abcc</a:t>
            </a:r>
            <a:r>
              <a:rPr lang="de-DE" dirty="0" smtClean="0"/>
              <a:t> </a:t>
            </a:r>
            <a:r>
              <a:rPr lang="de-DE" dirty="0" err="1" smtClean="0"/>
              <a:t>efgg</a:t>
            </a:r>
            <a:r>
              <a:rPr lang="de-DE" dirty="0" smtClean="0"/>
              <a:t> g = 3+3+3+4 3+3+5 4</a:t>
            </a:r>
          </a:p>
          <a:p>
            <a:r>
              <a:rPr lang="de-DE" dirty="0" smtClean="0"/>
              <a:t>Einfache harmonische Anlage</a:t>
            </a:r>
          </a:p>
          <a:p>
            <a:r>
              <a:rPr lang="de-DE" dirty="0" smtClean="0"/>
              <a:t>Keine Ritornelle</a:t>
            </a:r>
          </a:p>
          <a:p>
            <a:r>
              <a:rPr lang="de-DE" dirty="0" smtClean="0"/>
              <a:t>Singstimme syllabisch </a:t>
            </a:r>
          </a:p>
          <a:p>
            <a:r>
              <a:rPr lang="de-DE" dirty="0" smtClean="0"/>
              <a:t>Liedhafter Melodiebau</a:t>
            </a:r>
          </a:p>
          <a:p>
            <a:pPr>
              <a:lnSpc>
                <a:spcPct val="90000"/>
              </a:lnSpc>
            </a:pPr>
            <a:r>
              <a:rPr lang="de-DE" dirty="0" smtClean="0"/>
              <a:t>Die einzelnen Strophen sind gleich vertont</a:t>
            </a:r>
          </a:p>
          <a:p>
            <a:pPr>
              <a:lnSpc>
                <a:spcPct val="90000"/>
              </a:lnSpc>
            </a:pPr>
            <a:r>
              <a:rPr lang="de-DE" dirty="0" smtClean="0"/>
              <a:t>Sie werden nur durch Rezitative unterbrochen</a:t>
            </a:r>
          </a:p>
          <a:p>
            <a:pPr>
              <a:buNone/>
            </a:pPr>
            <a:endParaRPr lang="de-D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a:xfrm>
            <a:off x="0" y="1600200"/>
            <a:ext cx="9144000" cy="4525963"/>
          </a:xfrm>
        </p:spPr>
        <p:txBody>
          <a:bodyPr/>
          <a:lstStyle/>
          <a:p>
            <a:pPr>
              <a:buNone/>
            </a:pPr>
            <a:endParaRPr lang="de-DE" dirty="0" smtClean="0"/>
          </a:p>
          <a:p>
            <a:pPr algn="ctr">
              <a:buNone/>
            </a:pPr>
            <a:r>
              <a:rPr lang="de-DE" sz="5400" b="1" dirty="0" smtClean="0"/>
              <a:t>Protestantische Kirchenmusik</a:t>
            </a:r>
          </a:p>
          <a:p>
            <a:pPr algn="ctr">
              <a:buNone/>
            </a:pPr>
            <a:r>
              <a:rPr lang="de-DE" sz="5400" b="1" dirty="0" smtClean="0"/>
              <a:t>Geistliches Konzert und Kirchenkantate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Protestantische Kirchenmusik</a:t>
            </a:r>
          </a:p>
        </p:txBody>
      </p:sp>
      <p:sp>
        <p:nvSpPr>
          <p:cNvPr id="3" name="Inhaltsplatzhalter 2"/>
          <p:cNvSpPr>
            <a:spLocks noGrp="1"/>
          </p:cNvSpPr>
          <p:nvPr>
            <p:ph idx="1"/>
          </p:nvPr>
        </p:nvSpPr>
        <p:spPr>
          <a:xfrm>
            <a:off x="457200" y="1600200"/>
            <a:ext cx="8229600" cy="4925144"/>
          </a:xfrm>
        </p:spPr>
        <p:txBody>
          <a:bodyPr>
            <a:normAutofit fontScale="92500"/>
          </a:bodyPr>
          <a:lstStyle/>
          <a:p>
            <a:r>
              <a:rPr lang="de-DE" dirty="0" smtClean="0"/>
              <a:t>Die 1517 beginnende Reformation, die sich in den folgenden Jahren im europäischen Westen zur Kirchenspaltung in die Katholische Kirche einerseits und die Protestantischen Kirchen andererseits entwickelt, hat nachhaltigen Einfluss auf die Kultur der deutschsprachigen Länder, damit auch auf die musikalische Kultur.</a:t>
            </a:r>
          </a:p>
          <a:p>
            <a:r>
              <a:rPr lang="de-DE" dirty="0" smtClean="0"/>
              <a:t>In der Musik wird dies in neuen Gattungen oder in der starken Weiterentwicklung bereits bestehender Gattungen deutlich.</a:t>
            </a:r>
            <a:endParaRPr lang="de-DE"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Protestantische Kirchenmusik</a:t>
            </a:r>
            <a:endParaRPr lang="de-DE" dirty="0"/>
          </a:p>
        </p:txBody>
      </p:sp>
      <p:sp>
        <p:nvSpPr>
          <p:cNvPr id="3" name="Inhaltsplatzhalter 2"/>
          <p:cNvSpPr>
            <a:spLocks noGrp="1"/>
          </p:cNvSpPr>
          <p:nvPr>
            <p:ph idx="1"/>
          </p:nvPr>
        </p:nvSpPr>
        <p:spPr>
          <a:xfrm>
            <a:off x="457200" y="1600200"/>
            <a:ext cx="8435280" cy="5257800"/>
          </a:xfrm>
        </p:spPr>
        <p:txBody>
          <a:bodyPr>
            <a:normAutofit fontScale="92500" lnSpcReduction="20000"/>
          </a:bodyPr>
          <a:lstStyle/>
          <a:p>
            <a:pPr>
              <a:buNone/>
            </a:pPr>
            <a:r>
              <a:rPr lang="de-DE" b="1" dirty="0" smtClean="0"/>
              <a:t>Theologische Grundsätze der Reformation</a:t>
            </a:r>
          </a:p>
          <a:p>
            <a:r>
              <a:rPr lang="de-DE" sz="3000" dirty="0" smtClean="0"/>
              <a:t>Luther konzentriert sich in seiner Theologie auf das, was in der Bibel bzw. im Neuen Testament belegbar ist.</a:t>
            </a:r>
          </a:p>
          <a:p>
            <a:r>
              <a:rPr lang="de-DE" sz="3000" dirty="0" smtClean="0"/>
              <a:t>Er lehnt daher einige (</a:t>
            </a:r>
            <a:r>
              <a:rPr lang="de-DE" sz="3000" dirty="0" err="1" smtClean="0"/>
              <a:t>mittelalterl</a:t>
            </a:r>
            <a:r>
              <a:rPr lang="de-DE" sz="3000" dirty="0" smtClean="0"/>
              <a:t>.) Dogmen der kath. Kirche als nicht der Schrift gemäß ab, wie etwa </a:t>
            </a:r>
          </a:p>
          <a:p>
            <a:pPr>
              <a:buNone/>
            </a:pPr>
            <a:r>
              <a:rPr lang="de-DE" sz="3000" dirty="0" smtClean="0"/>
              <a:t>	- das Ablasswesen</a:t>
            </a:r>
          </a:p>
          <a:p>
            <a:pPr>
              <a:buNone/>
            </a:pPr>
            <a:r>
              <a:rPr lang="de-DE" sz="3000" dirty="0" smtClean="0"/>
              <a:t>	- das Priestertum als notwendiger Heilsvermittler, es gilt bei Luther das Priestertum aller Gläubigen</a:t>
            </a:r>
          </a:p>
          <a:p>
            <a:pPr>
              <a:buNone/>
            </a:pPr>
            <a:r>
              <a:rPr lang="de-DE" sz="3000" dirty="0" smtClean="0"/>
              <a:t>	- Päpstliche Unfehlbarkeit</a:t>
            </a:r>
          </a:p>
          <a:p>
            <a:pPr>
              <a:buNone/>
            </a:pPr>
            <a:r>
              <a:rPr lang="de-DE" sz="3000" dirty="0" smtClean="0"/>
              <a:t>	- Heiligen- und Marienverehrung</a:t>
            </a:r>
          </a:p>
          <a:p>
            <a:pPr>
              <a:buNone/>
            </a:pPr>
            <a:r>
              <a:rPr lang="de-DE" sz="3000" dirty="0" smtClean="0"/>
              <a:t>	- Kritik der kath. </a:t>
            </a:r>
            <a:r>
              <a:rPr lang="de-DE" sz="3000" dirty="0" err="1" smtClean="0"/>
              <a:t>Sakramentenlehre</a:t>
            </a:r>
            <a:endParaRPr lang="de-D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Protestantische Kirchenmusik</a:t>
            </a:r>
            <a:endParaRPr lang="de-DE" dirty="0"/>
          </a:p>
        </p:txBody>
      </p:sp>
      <p:sp>
        <p:nvSpPr>
          <p:cNvPr id="3" name="Inhaltsplatzhalter 2"/>
          <p:cNvSpPr>
            <a:spLocks noGrp="1"/>
          </p:cNvSpPr>
          <p:nvPr>
            <p:ph idx="1"/>
          </p:nvPr>
        </p:nvSpPr>
        <p:spPr>
          <a:xfrm>
            <a:off x="457200" y="1600200"/>
            <a:ext cx="8229600" cy="4997152"/>
          </a:xfrm>
        </p:spPr>
        <p:txBody>
          <a:bodyPr>
            <a:normAutofit fontScale="92500"/>
          </a:bodyPr>
          <a:lstStyle/>
          <a:p>
            <a:r>
              <a:rPr lang="de-DE" dirty="0" smtClean="0"/>
              <a:t>Das gelesene und gesprochene Bibelwort erhält damit eine unvergleichlich stärkere Bedeutung, als es bislang in der mittelalterlichen Kirche der Fall war.</a:t>
            </a:r>
          </a:p>
          <a:p>
            <a:r>
              <a:rPr lang="de-DE" dirty="0" smtClean="0"/>
              <a:t>Luther übersetzt daher für das breite Volk ab 1521 die Bibel in die deutsche Volkssprache.</a:t>
            </a:r>
          </a:p>
          <a:p>
            <a:r>
              <a:rPr lang="de-DE" dirty="0" smtClean="0"/>
              <a:t>1523 erscheinen Luthers Schriften zur Neuordnung des Gottesdienstes bzw. der Liturgie.</a:t>
            </a:r>
          </a:p>
          <a:p>
            <a:r>
              <a:rPr lang="de-DE" dirty="0" smtClean="0"/>
              <a:t>1526 gibt Luther ein deutsches </a:t>
            </a:r>
            <a:r>
              <a:rPr lang="de-DE" dirty="0" err="1" smtClean="0"/>
              <a:t>Messformular</a:t>
            </a:r>
            <a:r>
              <a:rPr lang="de-DE" dirty="0" smtClean="0"/>
              <a:t> heraus.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Protestantische Kirchenmusik</a:t>
            </a:r>
            <a:endParaRPr lang="de-DE" dirty="0"/>
          </a:p>
        </p:txBody>
      </p:sp>
      <p:sp>
        <p:nvSpPr>
          <p:cNvPr id="3" name="Inhaltsplatzhalter 2"/>
          <p:cNvSpPr>
            <a:spLocks noGrp="1"/>
          </p:cNvSpPr>
          <p:nvPr>
            <p:ph idx="1"/>
          </p:nvPr>
        </p:nvSpPr>
        <p:spPr>
          <a:xfrm>
            <a:off x="457200" y="1600200"/>
            <a:ext cx="8229600" cy="5257800"/>
          </a:xfrm>
        </p:spPr>
        <p:txBody>
          <a:bodyPr>
            <a:normAutofit fontScale="92500" lnSpcReduction="20000"/>
          </a:bodyPr>
          <a:lstStyle/>
          <a:p>
            <a:pPr>
              <a:buNone/>
            </a:pPr>
            <a:r>
              <a:rPr lang="de-DE" b="1" dirty="0" smtClean="0"/>
              <a:t>Konsequenzen für die Musik</a:t>
            </a:r>
          </a:p>
          <a:p>
            <a:r>
              <a:rPr lang="de-DE" dirty="0" smtClean="0"/>
              <a:t>Anders als in der mittelalterlichen kath. Liturgie sind im lutherischen Gottesdienst alle Teilnehmer beteiligt.</a:t>
            </a:r>
          </a:p>
          <a:p>
            <a:r>
              <a:rPr lang="de-DE" dirty="0" smtClean="0"/>
              <a:t>Obwohl die lateinische Messe bzw. lat. </a:t>
            </a:r>
            <a:r>
              <a:rPr lang="de-DE" dirty="0" err="1" smtClean="0"/>
              <a:t>Messteile</a:t>
            </a:r>
            <a:r>
              <a:rPr lang="de-DE" dirty="0" smtClean="0"/>
              <a:t> beibehalten werden (können), erhält die Volkssprache (Deutsch) damit eine große Bedeutung für Liturgie und Musik.</a:t>
            </a:r>
          </a:p>
          <a:p>
            <a:r>
              <a:rPr lang="de-DE" dirty="0" smtClean="0"/>
              <a:t>Neben Motetten mit deutschen Texten ist vor allem die Einführung deutscher liturgischer Gesänge im Gottesdienst, v.a. des Deutschen Kirchenliedes von höchster Bedeutung. </a:t>
            </a:r>
            <a:endParaRPr lang="de-DE"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Protestantische Kirchenmusik</a:t>
            </a:r>
            <a:endParaRPr lang="de-DE" dirty="0"/>
          </a:p>
        </p:txBody>
      </p:sp>
      <p:sp>
        <p:nvSpPr>
          <p:cNvPr id="3" name="Inhaltsplatzhalter 2"/>
          <p:cNvSpPr>
            <a:spLocks noGrp="1"/>
          </p:cNvSpPr>
          <p:nvPr>
            <p:ph idx="1"/>
          </p:nvPr>
        </p:nvSpPr>
        <p:spPr>
          <a:xfrm>
            <a:off x="457200" y="1600200"/>
            <a:ext cx="8363272" cy="5257800"/>
          </a:xfrm>
        </p:spPr>
        <p:txBody>
          <a:bodyPr>
            <a:normAutofit/>
          </a:bodyPr>
          <a:lstStyle/>
          <a:p>
            <a:r>
              <a:rPr lang="de-DE" dirty="0" smtClean="0"/>
              <a:t>Luther beginnt selbst mit dem Verfassen deutscher Kirchenlieder für den Gottesdienst.</a:t>
            </a:r>
          </a:p>
          <a:p>
            <a:r>
              <a:rPr lang="de-DE" dirty="0" smtClean="0"/>
              <a:t>Von ihm lassen sich 38 Lieddichtungen nachweisen, seine Autorschaft der zugehörigen Melodien ist nur teilweise gesichert.</a:t>
            </a:r>
          </a:p>
          <a:p>
            <a:r>
              <a:rPr lang="de-DE" dirty="0" smtClean="0"/>
              <a:t>1524 erschien das sog. </a:t>
            </a:r>
            <a:r>
              <a:rPr lang="de-DE" i="1" dirty="0" smtClean="0"/>
              <a:t>Achtliederbuch</a:t>
            </a:r>
            <a:r>
              <a:rPr lang="de-DE" dirty="0" smtClean="0"/>
              <a:t> mit vier Liedern Luthers.</a:t>
            </a:r>
          </a:p>
          <a:p>
            <a:r>
              <a:rPr lang="de-DE" dirty="0" smtClean="0"/>
              <a:t>Weitere Gesangbücher folgen 1529, 1534, 1538; 1545 das </a:t>
            </a:r>
            <a:r>
              <a:rPr lang="de-DE" i="1" dirty="0" err="1" smtClean="0"/>
              <a:t>Babstsche</a:t>
            </a:r>
            <a:r>
              <a:rPr lang="de-DE" i="1" dirty="0" smtClean="0"/>
              <a:t> Gesangbuch</a:t>
            </a:r>
            <a:r>
              <a:rPr lang="de-DE" dirty="0" smtClean="0"/>
              <a:t>.</a:t>
            </a:r>
            <a:endParaRPr lang="de-D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Protestantische Kirchenmusik</a:t>
            </a:r>
            <a:endParaRPr lang="de-DE" dirty="0"/>
          </a:p>
        </p:txBody>
      </p:sp>
      <p:sp>
        <p:nvSpPr>
          <p:cNvPr id="3" name="Inhaltsplatzhalter 2"/>
          <p:cNvSpPr>
            <a:spLocks noGrp="1"/>
          </p:cNvSpPr>
          <p:nvPr>
            <p:ph idx="1"/>
          </p:nvPr>
        </p:nvSpPr>
        <p:spPr>
          <a:xfrm>
            <a:off x="457200" y="1600200"/>
            <a:ext cx="8229600" cy="4925144"/>
          </a:xfrm>
        </p:spPr>
        <p:txBody>
          <a:bodyPr>
            <a:normAutofit/>
          </a:bodyPr>
          <a:lstStyle/>
          <a:p>
            <a:r>
              <a:rPr lang="de-DE" dirty="0" smtClean="0"/>
              <a:t>Weitere Konsequenzen ergeben sich aus Luthers positiver Stellung zur Musik.</a:t>
            </a:r>
          </a:p>
          <a:p>
            <a:r>
              <a:rPr lang="de-DE" dirty="0" smtClean="0"/>
              <a:t>Für Luther ist die Musik eine göttliche und außerordentliche Gabe („</a:t>
            </a:r>
            <a:r>
              <a:rPr lang="de-DE" dirty="0" err="1" smtClean="0"/>
              <a:t>donum</a:t>
            </a:r>
            <a:r>
              <a:rPr lang="de-DE" dirty="0" smtClean="0"/>
              <a:t> </a:t>
            </a:r>
            <a:r>
              <a:rPr lang="de-DE" dirty="0" err="1" smtClean="0"/>
              <a:t>divinum</a:t>
            </a:r>
            <a:r>
              <a:rPr lang="de-DE" dirty="0" smtClean="0"/>
              <a:t> et </a:t>
            </a:r>
            <a:r>
              <a:rPr lang="de-DE" dirty="0" err="1" smtClean="0"/>
              <a:t>excellentissimum</a:t>
            </a:r>
            <a:r>
              <a:rPr lang="de-DE" dirty="0" smtClean="0"/>
              <a:t>“) , die nach der Theologie den zweiten Rang in den Artes einnimmt.</a:t>
            </a:r>
          </a:p>
          <a:p>
            <a:r>
              <a:rPr lang="de-DE" dirty="0" smtClean="0"/>
              <a:t>Dies gilt insbesondere für die Vokalmusik, unter der die Polyphonie eine herausragende Stellung einnimmt.</a:t>
            </a:r>
          </a:p>
          <a:p>
            <a:endParaRPr lang="de-D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Protestantische Kirchenmusik</a:t>
            </a:r>
            <a:endParaRPr lang="de-DE" dirty="0"/>
          </a:p>
        </p:txBody>
      </p:sp>
      <p:sp>
        <p:nvSpPr>
          <p:cNvPr id="3" name="Inhaltsplatzhalter 2"/>
          <p:cNvSpPr>
            <a:spLocks noGrp="1"/>
          </p:cNvSpPr>
          <p:nvPr>
            <p:ph idx="1"/>
          </p:nvPr>
        </p:nvSpPr>
        <p:spPr>
          <a:xfrm>
            <a:off x="457200" y="1600200"/>
            <a:ext cx="8229600" cy="4853136"/>
          </a:xfrm>
        </p:spPr>
        <p:txBody>
          <a:bodyPr>
            <a:normAutofit fontScale="92500" lnSpcReduction="10000"/>
          </a:bodyPr>
          <a:lstStyle/>
          <a:p>
            <a:r>
              <a:rPr lang="de-DE" dirty="0" smtClean="0"/>
              <a:t>Luther setzte sich daher intensiv für die kulturelle Förderung der Musik ein.</a:t>
            </a:r>
          </a:p>
          <a:p>
            <a:r>
              <a:rPr lang="de-DE" dirty="0" smtClean="0"/>
              <a:t>Bereits in seiner Schrift </a:t>
            </a:r>
            <a:r>
              <a:rPr lang="de-DE" i="1" dirty="0" smtClean="0"/>
              <a:t>An den christlichen Adel deutscher Nation</a:t>
            </a:r>
            <a:r>
              <a:rPr lang="de-DE" dirty="0" smtClean="0"/>
              <a:t> hatte er 1520 eine umfassende Schulbildung für Kinder gefordert, die selbstverständlich auch Unterricht in Musik enthielt.</a:t>
            </a:r>
          </a:p>
          <a:p>
            <a:r>
              <a:rPr lang="de-DE" dirty="0" smtClean="0"/>
              <a:t>Noch bis weit ins 19. Jh. hatte in protestantischen Gebieten beinahe jedes Dorf neben dem Pfarrer einen Schulmeister und einen Kantor, die beiden letzteren oft in Personalunion.</a:t>
            </a:r>
            <a:endParaRPr lang="de-DE"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Protestantische Kirchenmusik</a:t>
            </a:r>
            <a:endParaRPr lang="de-DE" dirty="0"/>
          </a:p>
        </p:txBody>
      </p:sp>
      <p:sp>
        <p:nvSpPr>
          <p:cNvPr id="3" name="Inhaltsplatzhalter 2"/>
          <p:cNvSpPr>
            <a:spLocks noGrp="1"/>
          </p:cNvSpPr>
          <p:nvPr>
            <p:ph idx="1"/>
          </p:nvPr>
        </p:nvSpPr>
        <p:spPr/>
        <p:txBody>
          <a:bodyPr/>
          <a:lstStyle/>
          <a:p>
            <a:r>
              <a:rPr lang="de-DE" dirty="0" smtClean="0"/>
              <a:t>Im Laufe der Zeit entwickelte sich im Protestantismus eine bemerkenswerte Kantorentradition.</a:t>
            </a:r>
          </a:p>
          <a:p>
            <a:r>
              <a:rPr lang="de-DE" dirty="0" smtClean="0"/>
              <a:t>Einzelne Kantoreien entwickelten sich zu besonderen Zentren der protestantischen Kirchenmusikpflege, so der Dresdener Kreuzchor oder die Leipziger Thomaskantorei und ihre jeweiligen Kantoren.</a:t>
            </a:r>
            <a:endParaRPr lang="de-D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a:buNone/>
            </a:pPr>
            <a:endParaRPr lang="de-DE" dirty="0" smtClean="0"/>
          </a:p>
          <a:p>
            <a:pPr algn="ctr">
              <a:buFontTx/>
              <a:buNone/>
            </a:pPr>
            <a:r>
              <a:rPr lang="de-DE" sz="6000" b="1" dirty="0" smtClean="0"/>
              <a:t>Opernkritik und Opernreform</a:t>
            </a:r>
          </a:p>
          <a:p>
            <a:pPr algn="ctr">
              <a:buFontTx/>
              <a:buNone/>
            </a:pPr>
            <a:r>
              <a:rPr lang="de-DE" sz="6000" b="1" dirty="0" smtClean="0"/>
              <a:t>Christoph Willibald Gluck</a:t>
            </a:r>
            <a:endParaRPr lang="de-DE" sz="6000" dirty="0" smtClean="0"/>
          </a:p>
          <a:p>
            <a:pPr>
              <a:buNone/>
            </a:pPr>
            <a:endParaRPr lang="de-DE" sz="6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Protestantische Kirchenmusik</a:t>
            </a:r>
            <a:endParaRPr lang="de-DE" dirty="0"/>
          </a:p>
        </p:txBody>
      </p:sp>
      <p:sp>
        <p:nvSpPr>
          <p:cNvPr id="3" name="Inhaltsplatzhalter 2"/>
          <p:cNvSpPr>
            <a:spLocks noGrp="1"/>
          </p:cNvSpPr>
          <p:nvPr>
            <p:ph idx="1"/>
          </p:nvPr>
        </p:nvSpPr>
        <p:spPr/>
        <p:txBody>
          <a:bodyPr>
            <a:normAutofit fontScale="92500" lnSpcReduction="10000"/>
          </a:bodyPr>
          <a:lstStyle/>
          <a:p>
            <a:pPr>
              <a:buNone/>
            </a:pPr>
            <a:r>
              <a:rPr lang="de-DE" b="1" dirty="0" smtClean="0"/>
              <a:t>Beispiele für bedeutende Kantoren</a:t>
            </a:r>
          </a:p>
          <a:p>
            <a:r>
              <a:rPr lang="de-DE" dirty="0" smtClean="0"/>
              <a:t>Johann Walter (1496-1570), Torgau</a:t>
            </a:r>
          </a:p>
          <a:p>
            <a:r>
              <a:rPr lang="de-DE" dirty="0" smtClean="0"/>
              <a:t>Georg </a:t>
            </a:r>
            <a:r>
              <a:rPr lang="de-DE" dirty="0" err="1" smtClean="0"/>
              <a:t>Rhau</a:t>
            </a:r>
            <a:r>
              <a:rPr lang="de-DE" dirty="0" smtClean="0"/>
              <a:t> (1488-1548), zunächst Thomaskantor, später Notendrucker</a:t>
            </a:r>
          </a:p>
          <a:p>
            <a:r>
              <a:rPr lang="de-DE" dirty="0" smtClean="0"/>
              <a:t>Seth </a:t>
            </a:r>
            <a:r>
              <a:rPr lang="de-DE" dirty="0" err="1" smtClean="0"/>
              <a:t>Calvisius</a:t>
            </a:r>
            <a:r>
              <a:rPr lang="de-DE" dirty="0" smtClean="0"/>
              <a:t> (1556-1615), Thomaskantor in Leipzig</a:t>
            </a:r>
          </a:p>
          <a:p>
            <a:r>
              <a:rPr lang="de-DE" dirty="0" smtClean="0"/>
              <a:t>Johann Hermann Schein (1586-1630), Thomaskantor</a:t>
            </a:r>
          </a:p>
          <a:p>
            <a:r>
              <a:rPr lang="de-DE" dirty="0" smtClean="0"/>
              <a:t>J. S. Bach (1685-1750), Thomaskantor</a:t>
            </a:r>
          </a:p>
          <a:p>
            <a:endParaRPr lang="de-D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Protestantische Kirchenmusik</a:t>
            </a:r>
            <a:endParaRPr lang="de-DE" dirty="0"/>
          </a:p>
        </p:txBody>
      </p:sp>
      <p:sp>
        <p:nvSpPr>
          <p:cNvPr id="3" name="Inhaltsplatzhalter 2"/>
          <p:cNvSpPr>
            <a:spLocks noGrp="1"/>
          </p:cNvSpPr>
          <p:nvPr>
            <p:ph idx="1"/>
          </p:nvPr>
        </p:nvSpPr>
        <p:spPr/>
        <p:txBody>
          <a:bodyPr>
            <a:normAutofit fontScale="92500" lnSpcReduction="10000"/>
          </a:bodyPr>
          <a:lstStyle/>
          <a:p>
            <a:r>
              <a:rPr lang="de-DE" dirty="0" smtClean="0"/>
              <a:t>Wesentlich distanzierter bzw. sogar ablehnend standen andere Flügel der Reformation der Musik gegenüber.</a:t>
            </a:r>
          </a:p>
          <a:p>
            <a:r>
              <a:rPr lang="de-DE" dirty="0" smtClean="0"/>
              <a:t>Vor allem der reformierte bzw. calvinistische Flügel der Reformation (Schweiz, Teile Frankreichs) lehnte zunächst jegliche Musik, später nur polyphone Musik sowie Instrumentalmusik im Gottesdienst ab. Akzeptiert ist nur einfacher Vokalgesang</a:t>
            </a:r>
          </a:p>
          <a:p>
            <a:pPr>
              <a:buNone/>
            </a:pPr>
            <a:r>
              <a:rPr lang="de-DE" dirty="0" smtClean="0"/>
              <a:t>	=&gt; Genfer Psalter</a:t>
            </a:r>
            <a:endParaRPr lang="de-DE"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Gattungen protestantischer Kirchenmusik</a:t>
            </a:r>
            <a:endParaRPr lang="de-DE" dirty="0"/>
          </a:p>
        </p:txBody>
      </p:sp>
      <p:sp>
        <p:nvSpPr>
          <p:cNvPr id="3" name="Inhaltsplatzhalter 2"/>
          <p:cNvSpPr>
            <a:spLocks noGrp="1"/>
          </p:cNvSpPr>
          <p:nvPr>
            <p:ph idx="1"/>
          </p:nvPr>
        </p:nvSpPr>
        <p:spPr>
          <a:xfrm>
            <a:off x="457200" y="1600200"/>
            <a:ext cx="8229600" cy="4997152"/>
          </a:xfrm>
        </p:spPr>
        <p:txBody>
          <a:bodyPr>
            <a:normAutofit/>
          </a:bodyPr>
          <a:lstStyle/>
          <a:p>
            <a:r>
              <a:rPr lang="de-DE" dirty="0" smtClean="0"/>
              <a:t>Luther bzw. die musikfreundlich gesinnten Reformatoren hielten zunächst an der lateinischen Vokalpolyphonie des 16. Jh. fest.</a:t>
            </a:r>
          </a:p>
          <a:p>
            <a:r>
              <a:rPr lang="de-DE" dirty="0" smtClean="0"/>
              <a:t>Aufgrund der neuen liturgischen Anforderungen wurden bestimmte bereits vorhandene Gattungen in charakteristischer Weise weiterentwickelt, wie z.B. das Deutsche Kirchenlied, so dass sie als typische Gattungen protestantischer Kirchenmusik gelten konnten.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Gattungen protestantischer Kirchenmusik</a:t>
            </a:r>
            <a:endParaRPr lang="de-DE" dirty="0"/>
          </a:p>
        </p:txBody>
      </p:sp>
      <p:sp>
        <p:nvSpPr>
          <p:cNvPr id="3" name="Inhaltsplatzhalter 2"/>
          <p:cNvSpPr>
            <a:spLocks noGrp="1"/>
          </p:cNvSpPr>
          <p:nvPr>
            <p:ph idx="1"/>
          </p:nvPr>
        </p:nvSpPr>
        <p:spPr>
          <a:xfrm>
            <a:off x="457200" y="1600200"/>
            <a:ext cx="8229600" cy="5257800"/>
          </a:xfrm>
        </p:spPr>
        <p:txBody>
          <a:bodyPr>
            <a:normAutofit lnSpcReduction="10000"/>
          </a:bodyPr>
          <a:lstStyle/>
          <a:p>
            <a:r>
              <a:rPr lang="de-DE" dirty="0" smtClean="0"/>
              <a:t>Als ebenfalls „typisch protestantische“ Gattung kann die </a:t>
            </a:r>
            <a:r>
              <a:rPr lang="de-DE" i="1" dirty="0" smtClean="0"/>
              <a:t>Kirchenkantate</a:t>
            </a:r>
            <a:r>
              <a:rPr lang="de-DE" dirty="0" smtClean="0"/>
              <a:t> gelten, die sich nur im deutschen protestantischen Gottesdienst findet.</a:t>
            </a:r>
          </a:p>
          <a:p>
            <a:r>
              <a:rPr lang="de-DE" dirty="0" smtClean="0"/>
              <a:t>Sie entwickelt sich im Laufe des 17. Jh. aus dem </a:t>
            </a:r>
            <a:r>
              <a:rPr lang="de-DE" i="1" dirty="0" smtClean="0"/>
              <a:t>Geistlichen Konzert</a:t>
            </a:r>
            <a:r>
              <a:rPr lang="de-DE" dirty="0" smtClean="0"/>
              <a:t>. </a:t>
            </a:r>
          </a:p>
          <a:p>
            <a:r>
              <a:rPr lang="de-DE" dirty="0" smtClean="0"/>
              <a:t>Für das Geistliche Konzert in seiner Anfangszeit stilbildend  gelten die </a:t>
            </a:r>
            <a:r>
              <a:rPr lang="de-DE" i="1" dirty="0" err="1" smtClean="0"/>
              <a:t>Cento</a:t>
            </a:r>
            <a:r>
              <a:rPr lang="de-DE" i="1" dirty="0" smtClean="0"/>
              <a:t> </a:t>
            </a:r>
            <a:r>
              <a:rPr lang="de-DE" i="1" dirty="0" err="1" smtClean="0"/>
              <a:t>Concerti</a:t>
            </a:r>
            <a:r>
              <a:rPr lang="de-DE" i="1" dirty="0" smtClean="0"/>
              <a:t> </a:t>
            </a:r>
            <a:r>
              <a:rPr lang="de-DE" i="1" dirty="0" err="1" smtClean="0"/>
              <a:t>Ecclesiastici</a:t>
            </a:r>
            <a:r>
              <a:rPr lang="de-DE" dirty="0" smtClean="0"/>
              <a:t> von 1602 des Franziskaners Lodovico </a:t>
            </a:r>
            <a:r>
              <a:rPr lang="de-DE" dirty="0" err="1" smtClean="0"/>
              <a:t>Grossi</a:t>
            </a:r>
            <a:r>
              <a:rPr lang="de-DE" dirty="0" smtClean="0"/>
              <a:t> da </a:t>
            </a:r>
            <a:r>
              <a:rPr lang="de-DE" dirty="0" err="1" smtClean="0"/>
              <a:t>Viadana</a:t>
            </a:r>
            <a:r>
              <a:rPr lang="de-DE" dirty="0" smtClean="0"/>
              <a:t> (ca. 1560-1627).</a:t>
            </a:r>
            <a:endParaRPr lang="de-DE"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Gattungen protestantischer Kirchenmusik</a:t>
            </a:r>
            <a:endParaRPr lang="de-DE" dirty="0"/>
          </a:p>
        </p:txBody>
      </p:sp>
      <p:sp>
        <p:nvSpPr>
          <p:cNvPr id="3" name="Inhaltsplatzhalter 2"/>
          <p:cNvSpPr>
            <a:spLocks noGrp="1"/>
          </p:cNvSpPr>
          <p:nvPr>
            <p:ph idx="1"/>
          </p:nvPr>
        </p:nvSpPr>
        <p:spPr>
          <a:xfrm>
            <a:off x="457200" y="1600200"/>
            <a:ext cx="8229600" cy="5257800"/>
          </a:xfrm>
        </p:spPr>
        <p:txBody>
          <a:bodyPr>
            <a:normAutofit fontScale="92500" lnSpcReduction="20000"/>
          </a:bodyPr>
          <a:lstStyle/>
          <a:p>
            <a:r>
              <a:rPr lang="de-DE" dirty="0" err="1" smtClean="0"/>
              <a:t>Viadanas</a:t>
            </a:r>
            <a:r>
              <a:rPr lang="de-DE" dirty="0" smtClean="0"/>
              <a:t> Geistliche Konzerte, die er nach eigenen Angaben aus Sängermangel geschaffen hat, sind für eine bis vier Singstimme(n) und Generalbass konzipiert.</a:t>
            </a:r>
          </a:p>
          <a:p>
            <a:r>
              <a:rPr lang="de-DE" dirty="0" smtClean="0"/>
              <a:t>Dieselbe Form findet sich noch in den </a:t>
            </a:r>
            <a:r>
              <a:rPr lang="de-DE" i="1" dirty="0" smtClean="0"/>
              <a:t>Kleinen geistlichen Konzerten</a:t>
            </a:r>
            <a:r>
              <a:rPr lang="de-DE" dirty="0" smtClean="0"/>
              <a:t> von Heinrich Schütz (1585-1672).</a:t>
            </a:r>
          </a:p>
          <a:p>
            <a:r>
              <a:rPr lang="de-DE" dirty="0" smtClean="0"/>
              <a:t>In den Folgejahren wird diese Form des Geistlichen Konzertes zu größeren Formen weiterentwickelt.</a:t>
            </a:r>
          </a:p>
          <a:p>
            <a:r>
              <a:rPr lang="de-DE" dirty="0" smtClean="0"/>
              <a:t>Am Ende der Entwicklung steht die Kirchenkantate, wie sie sich exemplarisch im Werk von Johann Sebastian Bach findet.</a:t>
            </a:r>
          </a:p>
          <a:p>
            <a:endParaRPr lang="de-DE"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Gattungen protestantischer Kirchenmusik</a:t>
            </a:r>
            <a:endParaRPr lang="de-DE" dirty="0"/>
          </a:p>
        </p:txBody>
      </p:sp>
      <p:sp>
        <p:nvSpPr>
          <p:cNvPr id="3" name="Inhaltsplatzhalter 2"/>
          <p:cNvSpPr>
            <a:spLocks noGrp="1"/>
          </p:cNvSpPr>
          <p:nvPr>
            <p:ph idx="1"/>
          </p:nvPr>
        </p:nvSpPr>
        <p:spPr/>
        <p:txBody>
          <a:bodyPr>
            <a:normAutofit/>
          </a:bodyPr>
          <a:lstStyle/>
          <a:p>
            <a:pPr>
              <a:buNone/>
            </a:pPr>
            <a:endParaRPr lang="de-DE" dirty="0" smtClean="0"/>
          </a:p>
          <a:p>
            <a:pPr algn="ctr">
              <a:buNone/>
            </a:pPr>
            <a:r>
              <a:rPr lang="de-DE" sz="6000" b="1" dirty="0" smtClean="0"/>
              <a:t>Das Geistliche Konzert</a:t>
            </a:r>
          </a:p>
          <a:p>
            <a:pPr algn="ctr">
              <a:buNone/>
            </a:pPr>
            <a:r>
              <a:rPr lang="de-DE" sz="5400" b="1" dirty="0" smtClean="0"/>
              <a:t>Matthias </a:t>
            </a:r>
            <a:r>
              <a:rPr lang="de-DE" sz="5400" b="1" dirty="0" err="1" smtClean="0"/>
              <a:t>Weckmann</a:t>
            </a:r>
            <a:endParaRPr lang="de-DE" sz="5400" b="1" dirty="0" smtClean="0"/>
          </a:p>
          <a:p>
            <a:pPr algn="ctr">
              <a:buNone/>
            </a:pPr>
            <a:r>
              <a:rPr lang="de-DE" sz="5400" b="1" i="1" dirty="0" smtClean="0"/>
              <a:t>Wie liegt die Stadt so wüste</a:t>
            </a:r>
            <a:endParaRPr lang="de-DE" sz="5400" b="1" i="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Geistliches Konzert</a:t>
            </a:r>
            <a:br>
              <a:rPr lang="de-DE" b="1" dirty="0" smtClean="0"/>
            </a:br>
            <a:r>
              <a:rPr lang="de-DE" b="1" dirty="0" err="1" smtClean="0"/>
              <a:t>Weckmann</a:t>
            </a:r>
            <a:r>
              <a:rPr lang="de-DE" b="1" dirty="0" smtClean="0"/>
              <a:t>: </a:t>
            </a:r>
            <a:r>
              <a:rPr lang="de-DE" b="1" i="1" dirty="0" smtClean="0"/>
              <a:t>Wie liegt die Stadt</a:t>
            </a:r>
            <a:endParaRPr lang="de-DE" b="1" i="1" dirty="0"/>
          </a:p>
        </p:txBody>
      </p:sp>
      <p:sp>
        <p:nvSpPr>
          <p:cNvPr id="3" name="Inhaltsplatzhalter 2"/>
          <p:cNvSpPr>
            <a:spLocks noGrp="1"/>
          </p:cNvSpPr>
          <p:nvPr>
            <p:ph idx="1"/>
          </p:nvPr>
        </p:nvSpPr>
        <p:spPr>
          <a:xfrm>
            <a:off x="457200" y="1600200"/>
            <a:ext cx="8229600" cy="4997152"/>
          </a:xfrm>
        </p:spPr>
        <p:txBody>
          <a:bodyPr>
            <a:normAutofit lnSpcReduction="10000"/>
          </a:bodyPr>
          <a:lstStyle/>
          <a:p>
            <a:r>
              <a:rPr lang="de-DE" dirty="0" smtClean="0"/>
              <a:t>Matthias </a:t>
            </a:r>
            <a:r>
              <a:rPr lang="de-DE" dirty="0" err="1" smtClean="0"/>
              <a:t>Weckmann</a:t>
            </a:r>
            <a:r>
              <a:rPr lang="de-DE" dirty="0" smtClean="0"/>
              <a:t> (1619-1674), Organist an St. Jacobi in Hamburg, war Schüler von Heinrich Schütz (1585-1672).</a:t>
            </a:r>
          </a:p>
          <a:p>
            <a:r>
              <a:rPr lang="de-DE" dirty="0" smtClean="0"/>
              <a:t>Sein Geistliches Konzert </a:t>
            </a:r>
            <a:r>
              <a:rPr lang="de-DE" i="1" dirty="0" smtClean="0"/>
              <a:t>Wie liegt die Stadt so wüste</a:t>
            </a:r>
            <a:r>
              <a:rPr lang="de-DE" dirty="0" smtClean="0"/>
              <a:t> ist als Autograph erhalten, datiert vom 14. </a:t>
            </a:r>
            <a:r>
              <a:rPr lang="de-DE" smtClean="0"/>
              <a:t>Oktober 1663.</a:t>
            </a:r>
            <a:endParaRPr lang="de-DE" dirty="0" smtClean="0"/>
          </a:p>
          <a:p>
            <a:r>
              <a:rPr lang="de-DE" dirty="0" smtClean="0"/>
              <a:t>Anlass war offensichtlich die Pest, die 1663 in Hamburg wütete.</a:t>
            </a:r>
          </a:p>
          <a:p>
            <a:r>
              <a:rPr lang="de-DE" dirty="0" smtClean="0"/>
              <a:t>Der Text ist aus dem 1. Kapitel der </a:t>
            </a:r>
            <a:r>
              <a:rPr lang="de-DE" i="1" dirty="0" smtClean="0"/>
              <a:t>Klagelieder </a:t>
            </a:r>
            <a:r>
              <a:rPr lang="de-DE" i="1" dirty="0" err="1" smtClean="0"/>
              <a:t>Jeremiae</a:t>
            </a:r>
            <a:r>
              <a:rPr lang="de-DE" dirty="0" smtClean="0"/>
              <a:t> zusammengestellt.</a:t>
            </a:r>
          </a:p>
          <a:p>
            <a:endParaRPr lang="de-DE"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Geistliches Konzert</a:t>
            </a:r>
            <a:br>
              <a:rPr lang="de-DE" b="1" dirty="0" smtClean="0"/>
            </a:br>
            <a:r>
              <a:rPr lang="de-DE" b="1" dirty="0" err="1" smtClean="0"/>
              <a:t>Weckmann</a:t>
            </a:r>
            <a:r>
              <a:rPr lang="de-DE" b="1" dirty="0" smtClean="0"/>
              <a:t>: </a:t>
            </a:r>
            <a:r>
              <a:rPr lang="de-DE" b="1" i="1" dirty="0" smtClean="0"/>
              <a:t>Wie liegt die Stadt</a:t>
            </a:r>
            <a:endParaRPr lang="de-DE" dirty="0"/>
          </a:p>
        </p:txBody>
      </p:sp>
      <p:sp>
        <p:nvSpPr>
          <p:cNvPr id="3" name="Inhaltsplatzhalter 2"/>
          <p:cNvSpPr>
            <a:spLocks noGrp="1"/>
          </p:cNvSpPr>
          <p:nvPr>
            <p:ph idx="1"/>
          </p:nvPr>
        </p:nvSpPr>
        <p:spPr>
          <a:xfrm>
            <a:off x="457200" y="1600200"/>
            <a:ext cx="8229600" cy="5257800"/>
          </a:xfrm>
        </p:spPr>
        <p:txBody>
          <a:bodyPr>
            <a:normAutofit lnSpcReduction="10000"/>
          </a:bodyPr>
          <a:lstStyle/>
          <a:p>
            <a:r>
              <a:rPr lang="de-DE" dirty="0" smtClean="0"/>
              <a:t>Weckmanns Geistliches Konzert ist ein ambitioniertes sechsteiliges Werk für Solosopran und </a:t>
            </a:r>
            <a:r>
              <a:rPr lang="de-DE" dirty="0" err="1" smtClean="0"/>
              <a:t>Solobass</a:t>
            </a:r>
            <a:r>
              <a:rPr lang="de-DE" dirty="0" smtClean="0"/>
              <a:t>, 2 Violinen, 3 Viole da </a:t>
            </a:r>
            <a:r>
              <a:rPr lang="de-DE" dirty="0" err="1" smtClean="0"/>
              <a:t>Gamba</a:t>
            </a:r>
            <a:r>
              <a:rPr lang="de-DE" dirty="0" smtClean="0"/>
              <a:t> und Generalbass.</a:t>
            </a:r>
          </a:p>
          <a:p>
            <a:r>
              <a:rPr lang="de-DE" dirty="0" smtClean="0"/>
              <a:t>Die einzelnen rezitativischen und ariosen Formteile lassen sich klar abgrenzen.</a:t>
            </a:r>
          </a:p>
          <a:p>
            <a:r>
              <a:rPr lang="de-DE" dirty="0" smtClean="0"/>
              <a:t>Die Instrumentierung ist differenziert eingesetzt.</a:t>
            </a:r>
          </a:p>
          <a:p>
            <a:r>
              <a:rPr lang="de-DE" dirty="0" smtClean="0"/>
              <a:t>In den ariosen Teilen und in der Schlussfuge sind Instrumentalsatz und Vokalstimmen aufeinander bezogen.</a:t>
            </a:r>
          </a:p>
          <a:p>
            <a:endParaRPr lang="de-DE"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Geistliches Konzert</a:t>
            </a:r>
            <a:br>
              <a:rPr lang="de-DE" b="1" dirty="0" smtClean="0"/>
            </a:br>
            <a:r>
              <a:rPr lang="de-DE" b="1" dirty="0" err="1" smtClean="0"/>
              <a:t>Weckmann</a:t>
            </a:r>
            <a:r>
              <a:rPr lang="de-DE" b="1" dirty="0" smtClean="0"/>
              <a:t>: </a:t>
            </a:r>
            <a:r>
              <a:rPr lang="de-DE" b="1" i="1" dirty="0" smtClean="0"/>
              <a:t>Wie liegt die Stadt</a:t>
            </a:r>
            <a:endParaRPr lang="de-DE" dirty="0"/>
          </a:p>
        </p:txBody>
      </p:sp>
      <p:sp>
        <p:nvSpPr>
          <p:cNvPr id="3" name="Inhaltsplatzhalter 2"/>
          <p:cNvSpPr>
            <a:spLocks noGrp="1"/>
          </p:cNvSpPr>
          <p:nvPr>
            <p:ph idx="1"/>
          </p:nvPr>
        </p:nvSpPr>
        <p:spPr>
          <a:xfrm>
            <a:off x="457200" y="1600200"/>
            <a:ext cx="8435280" cy="4997152"/>
          </a:xfrm>
        </p:spPr>
        <p:txBody>
          <a:bodyPr>
            <a:normAutofit fontScale="92500" lnSpcReduction="10000"/>
          </a:bodyPr>
          <a:lstStyle/>
          <a:p>
            <a:r>
              <a:rPr lang="de-DE" dirty="0" smtClean="0"/>
              <a:t>Motivik wird zur Bildung übergreifender Formen verwendet: Kombination der Motivik des Arioso II, des Rezitativs </a:t>
            </a:r>
            <a:r>
              <a:rPr lang="de-DE" dirty="0" err="1" smtClean="0"/>
              <a:t>IIa</a:t>
            </a:r>
            <a:r>
              <a:rPr lang="de-DE" dirty="0" smtClean="0"/>
              <a:t> im Duett </a:t>
            </a:r>
            <a:r>
              <a:rPr lang="de-DE" dirty="0" err="1" smtClean="0"/>
              <a:t>IIb</a:t>
            </a:r>
            <a:r>
              <a:rPr lang="de-DE" dirty="0" smtClean="0"/>
              <a:t>.</a:t>
            </a:r>
          </a:p>
          <a:p>
            <a:r>
              <a:rPr lang="de-DE" dirty="0" smtClean="0"/>
              <a:t>Die kühne Harmonik dient ebenso wie die Stimmführung dem Textausdruck.</a:t>
            </a:r>
          </a:p>
          <a:p>
            <a:r>
              <a:rPr lang="de-DE" dirty="0" smtClean="0"/>
              <a:t>Bemerkenswert ist die Schlussfuge, die das virtuose Thema „Denn der Feind pranget sehr“ mit dem chromatischen Kontrapunkt „Siehe an mein Elend“ verknüpft.</a:t>
            </a:r>
          </a:p>
          <a:p>
            <a:r>
              <a:rPr lang="de-DE" dirty="0" smtClean="0"/>
              <a:t>Vokalsatz und Instrumentalsatz bilden dabei eine Einheit.</a:t>
            </a:r>
          </a:p>
          <a:p>
            <a:endParaRPr lang="de-DE"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Geistliches Konzert</a:t>
            </a:r>
            <a:br>
              <a:rPr lang="de-DE" b="1" dirty="0" smtClean="0"/>
            </a:br>
            <a:r>
              <a:rPr lang="de-DE" b="1" dirty="0" err="1" smtClean="0"/>
              <a:t>Weckmann</a:t>
            </a:r>
            <a:r>
              <a:rPr lang="de-DE" b="1" dirty="0" smtClean="0"/>
              <a:t>: </a:t>
            </a:r>
            <a:r>
              <a:rPr lang="de-DE" b="1" i="1" dirty="0" smtClean="0"/>
              <a:t>Wie liegt die Stadt</a:t>
            </a:r>
            <a:endParaRPr lang="de-DE" dirty="0"/>
          </a:p>
        </p:txBody>
      </p:sp>
      <p:sp>
        <p:nvSpPr>
          <p:cNvPr id="3" name="Inhaltsplatzhalter 2"/>
          <p:cNvSpPr>
            <a:spLocks noGrp="1"/>
          </p:cNvSpPr>
          <p:nvPr>
            <p:ph idx="1"/>
          </p:nvPr>
        </p:nvSpPr>
        <p:spPr>
          <a:xfrm>
            <a:off x="0" y="1600200"/>
            <a:ext cx="9144000" cy="5257800"/>
          </a:xfrm>
        </p:spPr>
        <p:txBody>
          <a:bodyPr>
            <a:normAutofit/>
          </a:bodyPr>
          <a:lstStyle/>
          <a:p>
            <a:pPr>
              <a:buNone/>
            </a:pPr>
            <a:r>
              <a:rPr lang="de-DE" dirty="0" smtClean="0"/>
              <a:t>I	</a:t>
            </a:r>
            <a:r>
              <a:rPr lang="de-DE" dirty="0" err="1" smtClean="0"/>
              <a:t>Rez</a:t>
            </a:r>
            <a:r>
              <a:rPr lang="de-DE" dirty="0" smtClean="0"/>
              <a:t>.-Arioso-</a:t>
            </a:r>
            <a:r>
              <a:rPr lang="de-DE" dirty="0" err="1" smtClean="0"/>
              <a:t>Rez</a:t>
            </a:r>
            <a:r>
              <a:rPr lang="de-DE" dirty="0" smtClean="0"/>
              <a:t>.	</a:t>
            </a:r>
            <a:r>
              <a:rPr lang="de-DE" dirty="0" err="1" smtClean="0"/>
              <a:t>S+Bc</a:t>
            </a:r>
            <a:r>
              <a:rPr lang="de-DE" dirty="0" smtClean="0"/>
              <a:t>		Wie liegt die Stadt</a:t>
            </a:r>
          </a:p>
          <a:p>
            <a:pPr>
              <a:buNone/>
            </a:pPr>
            <a:r>
              <a:rPr lang="de-DE" dirty="0" smtClean="0"/>
              <a:t>II	Arioso			</a:t>
            </a:r>
            <a:r>
              <a:rPr lang="de-DE" dirty="0" err="1" smtClean="0"/>
              <a:t>B+Str.+Bc</a:t>
            </a:r>
            <a:r>
              <a:rPr lang="de-DE" dirty="0" smtClean="0"/>
              <a:t>	Euch sage ich allen</a:t>
            </a:r>
          </a:p>
          <a:p>
            <a:pPr>
              <a:buNone/>
            </a:pPr>
            <a:r>
              <a:rPr lang="de-DE" dirty="0" err="1" smtClean="0"/>
              <a:t>IIa</a:t>
            </a:r>
            <a:r>
              <a:rPr lang="de-DE" dirty="0" smtClean="0"/>
              <a:t> Rezitativ		</a:t>
            </a:r>
            <a:r>
              <a:rPr lang="de-DE" dirty="0" err="1" smtClean="0"/>
              <a:t>S+Bc</a:t>
            </a:r>
            <a:r>
              <a:rPr lang="de-DE" dirty="0" smtClean="0"/>
              <a:t>		Sie weinet</a:t>
            </a:r>
          </a:p>
          <a:p>
            <a:pPr>
              <a:buNone/>
            </a:pPr>
            <a:r>
              <a:rPr lang="de-DE" dirty="0" err="1" smtClean="0"/>
              <a:t>IIb</a:t>
            </a:r>
            <a:r>
              <a:rPr lang="de-DE" dirty="0" smtClean="0"/>
              <a:t> Arioso			</a:t>
            </a:r>
            <a:r>
              <a:rPr lang="de-DE" dirty="0" err="1" smtClean="0"/>
              <a:t>S+B+Str.+Bc</a:t>
            </a:r>
            <a:r>
              <a:rPr lang="de-DE" dirty="0" smtClean="0"/>
              <a:t> Sie weinet/Schauet</a:t>
            </a:r>
          </a:p>
          <a:p>
            <a:pPr>
              <a:buNone/>
            </a:pPr>
            <a:r>
              <a:rPr lang="de-DE" dirty="0" smtClean="0"/>
              <a:t>III Arioso			</a:t>
            </a:r>
            <a:r>
              <a:rPr lang="de-DE" dirty="0" err="1" smtClean="0"/>
              <a:t>B+Str.+Bc</a:t>
            </a:r>
            <a:r>
              <a:rPr lang="de-DE" dirty="0" smtClean="0"/>
              <a:t>	Denn der Herr</a:t>
            </a:r>
          </a:p>
          <a:p>
            <a:pPr>
              <a:buNone/>
            </a:pPr>
            <a:r>
              <a:rPr lang="de-DE" dirty="0" smtClean="0"/>
              <a:t>IV Rezitativ			</a:t>
            </a:r>
            <a:r>
              <a:rPr lang="de-DE" dirty="0" err="1" smtClean="0"/>
              <a:t>S+Bc</a:t>
            </a:r>
            <a:r>
              <a:rPr lang="de-DE" dirty="0" smtClean="0"/>
              <a:t>		Jerusalem</a:t>
            </a:r>
          </a:p>
          <a:p>
            <a:pPr>
              <a:buNone/>
            </a:pPr>
            <a:r>
              <a:rPr lang="de-DE" dirty="0" smtClean="0"/>
              <a:t>V	Arioso			</a:t>
            </a:r>
            <a:r>
              <a:rPr lang="de-DE" dirty="0" err="1" smtClean="0"/>
              <a:t>B+Vl.+Bc</a:t>
            </a:r>
            <a:r>
              <a:rPr lang="de-DE" dirty="0" smtClean="0"/>
              <a:t>	Man </a:t>
            </a:r>
            <a:r>
              <a:rPr lang="de-DE" dirty="0" err="1" smtClean="0"/>
              <a:t>höret‘s</a:t>
            </a:r>
            <a:r>
              <a:rPr lang="de-DE" dirty="0" smtClean="0"/>
              <a:t> wohl</a:t>
            </a:r>
          </a:p>
          <a:p>
            <a:pPr>
              <a:buNone/>
            </a:pPr>
            <a:r>
              <a:rPr lang="de-DE" dirty="0" smtClean="0"/>
              <a:t>VI </a:t>
            </a:r>
            <a:r>
              <a:rPr lang="de-DE" dirty="0" err="1" smtClean="0"/>
              <a:t>Duett+Fuge</a:t>
            </a:r>
            <a:r>
              <a:rPr lang="de-DE" dirty="0" smtClean="0"/>
              <a:t>		</a:t>
            </a:r>
            <a:r>
              <a:rPr lang="de-DE" dirty="0" err="1" smtClean="0"/>
              <a:t>S+B+Str.+Bc</a:t>
            </a:r>
            <a:r>
              <a:rPr lang="de-DE" dirty="0" smtClean="0"/>
              <a:t> Ach Herr, siehe an 						mein Elend</a:t>
            </a:r>
            <a:endParaRPr lang="de-D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Opernkritik und Opernreform</a:t>
            </a:r>
            <a:endParaRPr lang="de-DE" dirty="0"/>
          </a:p>
        </p:txBody>
      </p:sp>
      <p:sp>
        <p:nvSpPr>
          <p:cNvPr id="3" name="Inhaltsplatzhalter 2"/>
          <p:cNvSpPr>
            <a:spLocks noGrp="1"/>
          </p:cNvSpPr>
          <p:nvPr>
            <p:ph idx="1"/>
          </p:nvPr>
        </p:nvSpPr>
        <p:spPr/>
        <p:txBody>
          <a:bodyPr>
            <a:normAutofit fontScale="92500"/>
          </a:bodyPr>
          <a:lstStyle/>
          <a:p>
            <a:pPr>
              <a:lnSpc>
                <a:spcPct val="90000"/>
              </a:lnSpc>
              <a:buFontTx/>
              <a:buNone/>
            </a:pPr>
            <a:r>
              <a:rPr lang="de-DE" dirty="0" smtClean="0"/>
              <a:t>	</a:t>
            </a:r>
            <a:r>
              <a:rPr lang="de-DE" sz="4000" dirty="0" smtClean="0"/>
              <a:t>Die gängige musikwissenschaftliche Forschung verbindet die Opernreform – die Abkehr von der Opera </a:t>
            </a:r>
            <a:r>
              <a:rPr lang="de-DE" sz="4000" dirty="0" err="1" smtClean="0"/>
              <a:t>seria</a:t>
            </a:r>
            <a:r>
              <a:rPr lang="de-DE" sz="4000" dirty="0" smtClean="0"/>
              <a:t> – mit der Uraufführung der </a:t>
            </a:r>
          </a:p>
          <a:p>
            <a:pPr>
              <a:lnSpc>
                <a:spcPct val="90000"/>
              </a:lnSpc>
              <a:buFontTx/>
              <a:buNone/>
            </a:pPr>
            <a:r>
              <a:rPr lang="de-DE" sz="4000" dirty="0" smtClean="0"/>
              <a:t>	</a:t>
            </a:r>
            <a:r>
              <a:rPr lang="de-DE" sz="4000" b="1" dirty="0" err="1" smtClean="0"/>
              <a:t>Azione</a:t>
            </a:r>
            <a:r>
              <a:rPr lang="de-DE" sz="4000" b="1" dirty="0" smtClean="0"/>
              <a:t> </a:t>
            </a:r>
            <a:r>
              <a:rPr lang="de-DE" sz="4000" b="1" dirty="0" err="1" smtClean="0"/>
              <a:t>teatrale</a:t>
            </a:r>
            <a:r>
              <a:rPr lang="de-DE" sz="4000" b="1" dirty="0" smtClean="0"/>
              <a:t> </a:t>
            </a:r>
            <a:r>
              <a:rPr lang="de-DE" sz="4000" b="1" i="1" dirty="0" smtClean="0"/>
              <a:t>Orfeo </a:t>
            </a:r>
            <a:r>
              <a:rPr lang="de-DE" sz="4000" b="1" i="1" dirty="0" err="1" smtClean="0"/>
              <a:t>ed</a:t>
            </a:r>
            <a:r>
              <a:rPr lang="de-DE" sz="4000" b="1" i="1" dirty="0" smtClean="0"/>
              <a:t> </a:t>
            </a:r>
            <a:r>
              <a:rPr lang="de-DE" sz="4000" b="1" i="1" dirty="0" err="1" smtClean="0"/>
              <a:t>Euridice</a:t>
            </a:r>
            <a:r>
              <a:rPr lang="de-DE" sz="4000" b="1" dirty="0" smtClean="0"/>
              <a:t> </a:t>
            </a:r>
          </a:p>
          <a:p>
            <a:pPr>
              <a:lnSpc>
                <a:spcPct val="90000"/>
              </a:lnSpc>
              <a:buFontTx/>
              <a:buNone/>
            </a:pPr>
            <a:r>
              <a:rPr lang="de-DE" sz="4000" dirty="0" smtClean="0"/>
              <a:t>	von Chr. W. Gluck und </a:t>
            </a:r>
            <a:r>
              <a:rPr lang="de-DE" sz="4000" dirty="0" err="1" smtClean="0"/>
              <a:t>Raniero</a:t>
            </a:r>
            <a:r>
              <a:rPr lang="de-DE" sz="4000" dirty="0" smtClean="0"/>
              <a:t> </a:t>
            </a:r>
            <a:r>
              <a:rPr lang="de-DE" sz="4000" dirty="0" err="1" smtClean="0"/>
              <a:t>Calzabigi</a:t>
            </a:r>
            <a:r>
              <a:rPr lang="de-DE" sz="4000" dirty="0" smtClean="0"/>
              <a:t> am 5. Oktober 1762 im Theater bei der Hofburg in Wien.</a:t>
            </a:r>
          </a:p>
          <a:p>
            <a:pPr>
              <a:buNone/>
            </a:pPr>
            <a:endParaRPr lang="de-DE"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Geistliches Konzert</a:t>
            </a:r>
            <a:br>
              <a:rPr lang="de-DE" b="1" dirty="0" smtClean="0"/>
            </a:br>
            <a:r>
              <a:rPr lang="de-DE" b="1" dirty="0" err="1" smtClean="0"/>
              <a:t>Weckmann</a:t>
            </a:r>
            <a:r>
              <a:rPr lang="de-DE" b="1" dirty="0" smtClean="0"/>
              <a:t>: </a:t>
            </a:r>
            <a:r>
              <a:rPr lang="de-DE" b="1" i="1" dirty="0" smtClean="0"/>
              <a:t>Wie liegt die Stadt</a:t>
            </a:r>
            <a:endParaRPr lang="de-DE" dirty="0"/>
          </a:p>
        </p:txBody>
      </p:sp>
      <p:sp>
        <p:nvSpPr>
          <p:cNvPr id="3" name="Inhaltsplatzhalter 2"/>
          <p:cNvSpPr>
            <a:spLocks noGrp="1"/>
          </p:cNvSpPr>
          <p:nvPr>
            <p:ph idx="1"/>
          </p:nvPr>
        </p:nvSpPr>
        <p:spPr>
          <a:xfrm>
            <a:off x="457200" y="1600200"/>
            <a:ext cx="8229600" cy="5069160"/>
          </a:xfrm>
        </p:spPr>
        <p:txBody>
          <a:bodyPr>
            <a:normAutofit fontScale="92500" lnSpcReduction="10000"/>
          </a:bodyPr>
          <a:lstStyle/>
          <a:p>
            <a:r>
              <a:rPr lang="de-DE" dirty="0" smtClean="0"/>
              <a:t>Von bemerkenswerter Qualität ist Weckmanns Werk in seiner Kombination der Satztypen (</a:t>
            </a:r>
            <a:r>
              <a:rPr lang="de-DE" dirty="0" err="1" smtClean="0"/>
              <a:t>Rez</a:t>
            </a:r>
            <a:r>
              <a:rPr lang="de-DE" dirty="0" smtClean="0"/>
              <a:t>.-Arioso; Instrumental-Vokal), der Virtuosität sowie des Ausdrucks.</a:t>
            </a:r>
          </a:p>
          <a:p>
            <a:r>
              <a:rPr lang="de-DE" dirty="0" smtClean="0"/>
              <a:t>Darüber hinaus lässt sich in der planvollen, durch Motivik und Instrumentierung unterstützten Anlage – Wechsel von </a:t>
            </a:r>
            <a:r>
              <a:rPr lang="de-DE" dirty="0" err="1" smtClean="0"/>
              <a:t>Rez</a:t>
            </a:r>
            <a:r>
              <a:rPr lang="de-DE" dirty="0" smtClean="0"/>
              <a:t>. und Arioso mit Schlussfuge – eine gekonnte Dramaturgie erkennen.</a:t>
            </a:r>
          </a:p>
          <a:p>
            <a:r>
              <a:rPr lang="de-DE" dirty="0" smtClean="0"/>
              <a:t>Weckmanns Geistl. Konzert ist ein Meilenstein auf dem Weg zur </a:t>
            </a:r>
            <a:r>
              <a:rPr lang="de-DE" dirty="0" err="1" smtClean="0"/>
              <a:t>mehrsätzigen</a:t>
            </a:r>
            <a:r>
              <a:rPr lang="de-DE" dirty="0" smtClean="0"/>
              <a:t> Kirchenkantate.</a:t>
            </a:r>
            <a:endParaRPr lang="de-DE"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endParaRPr lang="de-DE" dirty="0"/>
          </a:p>
        </p:txBody>
      </p:sp>
      <p:sp>
        <p:nvSpPr>
          <p:cNvPr id="3" name="Inhaltsplatzhalter 2"/>
          <p:cNvSpPr>
            <a:spLocks noGrp="1"/>
          </p:cNvSpPr>
          <p:nvPr>
            <p:ph idx="1"/>
          </p:nvPr>
        </p:nvSpPr>
        <p:spPr/>
        <p:txBody>
          <a:bodyPr>
            <a:normAutofit/>
          </a:bodyPr>
          <a:lstStyle/>
          <a:p>
            <a:pPr algn="ctr">
              <a:buNone/>
            </a:pPr>
            <a:r>
              <a:rPr lang="de-DE" sz="5400" b="1" dirty="0" smtClean="0"/>
              <a:t>Die Kirchenkantate</a:t>
            </a:r>
          </a:p>
          <a:p>
            <a:pPr algn="ctr">
              <a:buNone/>
            </a:pPr>
            <a:r>
              <a:rPr lang="de-DE" sz="5400" b="1" dirty="0" smtClean="0"/>
              <a:t>J. S. Bach</a:t>
            </a:r>
          </a:p>
          <a:p>
            <a:pPr algn="ctr">
              <a:buNone/>
            </a:pPr>
            <a:r>
              <a:rPr lang="de-DE" sz="5400" b="1" i="1" dirty="0" smtClean="0"/>
              <a:t>Nimm von uns, Herr</a:t>
            </a:r>
          </a:p>
          <a:p>
            <a:pPr algn="ctr">
              <a:buNone/>
            </a:pPr>
            <a:r>
              <a:rPr lang="de-DE" sz="5400" b="1" dirty="0" smtClean="0"/>
              <a:t>BWV 101</a:t>
            </a:r>
            <a:endParaRPr lang="de-DE" sz="54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b="1" i="1" dirty="0"/>
          </a:p>
        </p:txBody>
      </p:sp>
      <p:sp>
        <p:nvSpPr>
          <p:cNvPr id="3" name="Inhaltsplatzhalter 2"/>
          <p:cNvSpPr>
            <a:spLocks noGrp="1"/>
          </p:cNvSpPr>
          <p:nvPr>
            <p:ph idx="1"/>
          </p:nvPr>
        </p:nvSpPr>
        <p:spPr/>
        <p:txBody>
          <a:bodyPr/>
          <a:lstStyle/>
          <a:p>
            <a:r>
              <a:rPr lang="de-DE" dirty="0" smtClean="0"/>
              <a:t>Die Kantate wurde von Bach zum 10. Sonntag nach Trinitatis komponiert.</a:t>
            </a:r>
          </a:p>
          <a:p>
            <a:r>
              <a:rPr lang="de-DE" dirty="0" smtClean="0"/>
              <a:t>Thema dieses Sonntags ist die Reinigung des Tempels durch Jesus Christus und dessen Prophetie der Zerstörung Jerusalems </a:t>
            </a:r>
            <a:r>
              <a:rPr lang="de-DE" dirty="0" err="1" smtClean="0"/>
              <a:t>Lk</a:t>
            </a:r>
            <a:r>
              <a:rPr lang="de-DE" dirty="0" smtClean="0"/>
              <a:t> 19,41-48.</a:t>
            </a:r>
          </a:p>
          <a:p>
            <a:r>
              <a:rPr lang="de-DE" dirty="0" smtClean="0"/>
              <a:t>Das Werk wurde am 13. August 1724 in Leipzig uraufgeführt.</a:t>
            </a:r>
            <a:endParaRPr lang="de-DE"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457200" y="1639341"/>
            <a:ext cx="8229600" cy="5030019"/>
          </a:xfrm>
        </p:spPr>
        <p:txBody>
          <a:bodyPr>
            <a:normAutofit fontScale="92500" lnSpcReduction="10000"/>
          </a:bodyPr>
          <a:lstStyle/>
          <a:p>
            <a:r>
              <a:rPr lang="de-DE" dirty="0" smtClean="0"/>
              <a:t>Bachs Kantate folgt dem Typus der sog. „Choralkantate“ und bezieht sich auf Martin </a:t>
            </a:r>
            <a:r>
              <a:rPr lang="de-DE" dirty="0" err="1" smtClean="0"/>
              <a:t>Mollers</a:t>
            </a:r>
            <a:r>
              <a:rPr lang="de-DE" dirty="0" smtClean="0"/>
              <a:t> Kirchenlied „Nimm von uns, Herr, du treuer Gott“.</a:t>
            </a:r>
          </a:p>
          <a:p>
            <a:r>
              <a:rPr lang="de-DE" dirty="0" smtClean="0"/>
              <a:t>Moller dichtete sein Kirchenlied 1584 anlässlich einer Pestepidemie. Das Lied hat starken Bußcharakter =&gt; Sonntagsevangelium.</a:t>
            </a:r>
          </a:p>
          <a:p>
            <a:r>
              <a:rPr lang="de-DE" dirty="0" smtClean="0"/>
              <a:t>Der unbekannte Librettist hat die Liedstrophen 1, 3, 5 und 7 wörtlich beibehalten, wobei die Str. 3 und 5 ergänzt sind, sowie die Str. 2 und 4 zu neuen Texten verarbeitet.</a:t>
            </a:r>
          </a:p>
          <a:p>
            <a:endParaRPr lang="de-DE"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457200" y="1600200"/>
            <a:ext cx="8229600" cy="4997152"/>
          </a:xfrm>
        </p:spPr>
        <p:txBody>
          <a:bodyPr>
            <a:normAutofit lnSpcReduction="10000"/>
          </a:bodyPr>
          <a:lstStyle/>
          <a:p>
            <a:r>
              <a:rPr lang="de-DE" dirty="0" err="1" smtClean="0"/>
              <a:t>Mollers</a:t>
            </a:r>
            <a:r>
              <a:rPr lang="de-DE" dirty="0" smtClean="0"/>
              <a:t> Kirchenlied wurde auf die Melodie „Vater unser im Himmelreich“ gesungen, die Bach ebenfalls in seiner Komposition verwendet.</a:t>
            </a:r>
          </a:p>
          <a:p>
            <a:r>
              <a:rPr lang="de-DE" dirty="0" smtClean="0"/>
              <a:t>Wie in vielen Fällen bei Bach besteht die Kantate aus einem Eingangschor, Arien und Rezitativen sowie einem Schlusschoral.</a:t>
            </a:r>
          </a:p>
          <a:p>
            <a:r>
              <a:rPr lang="de-DE" dirty="0" smtClean="0"/>
              <a:t>Auffällig ist, wie intensiv Bach die Choralmelodie in seiner Kantate verwendet, sie kommt bis auf Satz 2 in allen Sätzen vor.</a:t>
            </a:r>
          </a:p>
          <a:p>
            <a:endParaRPr lang="de-DE"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457200" y="1600200"/>
            <a:ext cx="8686800" cy="5257800"/>
          </a:xfrm>
        </p:spPr>
        <p:txBody>
          <a:bodyPr>
            <a:normAutofit/>
          </a:bodyPr>
          <a:lstStyle/>
          <a:p>
            <a:pPr>
              <a:buNone/>
            </a:pPr>
            <a:r>
              <a:rPr lang="de-DE" b="1" dirty="0" smtClean="0"/>
              <a:t>Gesamtanlage + Instrumentierung</a:t>
            </a:r>
            <a:endParaRPr lang="de-DE" dirty="0" smtClean="0"/>
          </a:p>
          <a:p>
            <a:pPr marL="514350" indent="-514350">
              <a:buAutoNum type="arabicPeriod"/>
            </a:pPr>
            <a:r>
              <a:rPr lang="de-DE" dirty="0" smtClean="0"/>
              <a:t>Chor: Ob I/II, Ob. d. </a:t>
            </a:r>
            <a:r>
              <a:rPr lang="de-DE" dirty="0" err="1" smtClean="0"/>
              <a:t>caccia</a:t>
            </a:r>
            <a:r>
              <a:rPr lang="de-DE" dirty="0" smtClean="0"/>
              <a:t> + </a:t>
            </a:r>
            <a:r>
              <a:rPr lang="de-DE" dirty="0" err="1" smtClean="0"/>
              <a:t>Vl</a:t>
            </a:r>
            <a:r>
              <a:rPr lang="de-DE" dirty="0" smtClean="0"/>
              <a:t> I/II, </a:t>
            </a:r>
            <a:r>
              <a:rPr lang="de-DE" dirty="0" err="1" smtClean="0"/>
              <a:t>Va</a:t>
            </a:r>
            <a:r>
              <a:rPr lang="de-DE" dirty="0" smtClean="0"/>
              <a:t> + SATB, </a:t>
            </a:r>
            <a:r>
              <a:rPr lang="de-DE" dirty="0" err="1" smtClean="0"/>
              <a:t>Qfl</a:t>
            </a:r>
            <a:r>
              <a:rPr lang="de-DE" dirty="0" smtClean="0"/>
              <a:t>., Zink &amp; Posaunen + Basso </a:t>
            </a:r>
            <a:r>
              <a:rPr lang="de-DE" dirty="0" err="1" smtClean="0"/>
              <a:t>continuo</a:t>
            </a:r>
            <a:endParaRPr lang="de-DE" dirty="0" smtClean="0"/>
          </a:p>
          <a:p>
            <a:pPr marL="514350" indent="-514350">
              <a:buAutoNum type="arabicPeriod"/>
            </a:pPr>
            <a:r>
              <a:rPr lang="de-DE" dirty="0" smtClean="0"/>
              <a:t>Aria:  Tenor + </a:t>
            </a:r>
            <a:r>
              <a:rPr lang="de-DE" dirty="0" err="1" smtClean="0"/>
              <a:t>Vl</a:t>
            </a:r>
            <a:r>
              <a:rPr lang="de-DE" dirty="0" smtClean="0"/>
              <a:t>. oder </a:t>
            </a:r>
            <a:r>
              <a:rPr lang="de-DE" dirty="0" err="1" smtClean="0"/>
              <a:t>Qfl</a:t>
            </a:r>
            <a:r>
              <a:rPr lang="de-DE" dirty="0" smtClean="0"/>
              <a:t>. Solo + Basso </a:t>
            </a:r>
            <a:r>
              <a:rPr lang="de-DE" dirty="0" err="1" smtClean="0"/>
              <a:t>continuo</a:t>
            </a:r>
            <a:endParaRPr lang="de-DE" dirty="0" smtClean="0"/>
          </a:p>
          <a:p>
            <a:pPr marL="514350" indent="-514350">
              <a:buAutoNum type="arabicPeriod"/>
            </a:pPr>
            <a:r>
              <a:rPr lang="de-DE" dirty="0" err="1" smtClean="0"/>
              <a:t>Rez</a:t>
            </a:r>
            <a:r>
              <a:rPr lang="de-DE" dirty="0" smtClean="0"/>
              <a:t>.:  Sopran + Basso </a:t>
            </a:r>
            <a:r>
              <a:rPr lang="de-DE" dirty="0" err="1" smtClean="0"/>
              <a:t>continuo</a:t>
            </a:r>
            <a:endParaRPr lang="de-DE" dirty="0" smtClean="0"/>
          </a:p>
          <a:p>
            <a:pPr marL="514350" indent="-514350">
              <a:buAutoNum type="arabicPeriod"/>
            </a:pPr>
            <a:r>
              <a:rPr lang="de-DE" dirty="0" smtClean="0"/>
              <a:t>Aria:  Bass + Ob I/II, Ob. d. </a:t>
            </a:r>
            <a:r>
              <a:rPr lang="de-DE" dirty="0" err="1" smtClean="0"/>
              <a:t>caccia</a:t>
            </a:r>
            <a:r>
              <a:rPr lang="de-DE" dirty="0" smtClean="0"/>
              <a:t> + Basso </a:t>
            </a:r>
            <a:r>
              <a:rPr lang="de-DE" dirty="0" err="1" smtClean="0"/>
              <a:t>cont</a:t>
            </a:r>
            <a:r>
              <a:rPr lang="de-DE" dirty="0" smtClean="0"/>
              <a:t>.</a:t>
            </a:r>
          </a:p>
          <a:p>
            <a:pPr marL="514350" indent="-514350">
              <a:buAutoNum type="arabicPeriod"/>
            </a:pPr>
            <a:r>
              <a:rPr lang="de-DE" dirty="0" err="1" smtClean="0"/>
              <a:t>Rez</a:t>
            </a:r>
            <a:r>
              <a:rPr lang="de-DE" dirty="0" smtClean="0"/>
              <a:t>.:  Tenor + Basso </a:t>
            </a:r>
            <a:r>
              <a:rPr lang="de-DE" dirty="0" err="1" smtClean="0"/>
              <a:t>continuo</a:t>
            </a:r>
            <a:endParaRPr lang="de-DE" dirty="0" smtClean="0"/>
          </a:p>
          <a:p>
            <a:pPr marL="514350" indent="-514350">
              <a:buAutoNum type="arabicPeriod"/>
            </a:pPr>
            <a:r>
              <a:rPr lang="de-DE" dirty="0" smtClean="0"/>
              <a:t> Aria: </a:t>
            </a:r>
            <a:r>
              <a:rPr lang="de-DE" dirty="0" err="1" smtClean="0"/>
              <a:t>Sopran+Alt</a:t>
            </a:r>
            <a:r>
              <a:rPr lang="de-DE" dirty="0" smtClean="0"/>
              <a:t> + </a:t>
            </a:r>
            <a:r>
              <a:rPr lang="de-DE" dirty="0" err="1" smtClean="0"/>
              <a:t>Qfl</a:t>
            </a:r>
            <a:r>
              <a:rPr lang="de-DE" dirty="0" smtClean="0"/>
              <a:t>./Ob. d. </a:t>
            </a:r>
            <a:r>
              <a:rPr lang="de-DE" dirty="0" err="1" smtClean="0"/>
              <a:t>cacc</a:t>
            </a:r>
            <a:r>
              <a:rPr lang="de-DE" dirty="0" smtClean="0"/>
              <a:t>. Solo + </a:t>
            </a:r>
            <a:r>
              <a:rPr lang="de-DE" dirty="0" err="1" smtClean="0"/>
              <a:t>B.c</a:t>
            </a:r>
            <a:r>
              <a:rPr lang="de-DE" dirty="0" smtClean="0"/>
              <a:t>.</a:t>
            </a:r>
          </a:p>
          <a:p>
            <a:pPr marL="514350" indent="-514350">
              <a:buAutoNum type="arabicPeriod"/>
            </a:pPr>
            <a:r>
              <a:rPr lang="de-DE" dirty="0" smtClean="0"/>
              <a:t>Choral: Gesamtinstrumentarium + SATB</a:t>
            </a:r>
            <a:endParaRPr lang="de-DE"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p:txBody>
          <a:bodyPr>
            <a:normAutofit lnSpcReduction="10000"/>
          </a:bodyPr>
          <a:lstStyle/>
          <a:p>
            <a:pPr marL="514350" indent="-514350">
              <a:buNone/>
            </a:pPr>
            <a:r>
              <a:rPr lang="de-DE" b="1" dirty="0" smtClean="0"/>
              <a:t>Tonartendisposition</a:t>
            </a:r>
          </a:p>
          <a:p>
            <a:pPr marL="514350" indent="-514350">
              <a:buAutoNum type="arabicPeriod"/>
            </a:pPr>
            <a:r>
              <a:rPr lang="de-DE" dirty="0" smtClean="0"/>
              <a:t>Chor:	</a:t>
            </a:r>
            <a:r>
              <a:rPr lang="de-DE" b="1" dirty="0" smtClean="0">
                <a:latin typeface="Times New Roman" pitchFamily="18" charset="0"/>
                <a:cs typeface="Times New Roman" pitchFamily="18" charset="0"/>
              </a:rPr>
              <a:t>C</a:t>
            </a:r>
            <a:r>
              <a:rPr lang="de-DE" b="1" dirty="0" smtClean="0"/>
              <a:t> </a:t>
            </a:r>
            <a:r>
              <a:rPr lang="de-DE" dirty="0" smtClean="0"/>
              <a:t>		d-Moll	i</a:t>
            </a:r>
          </a:p>
          <a:p>
            <a:pPr marL="514350" indent="-514350">
              <a:buAutoNum type="arabicPeriod"/>
            </a:pPr>
            <a:r>
              <a:rPr lang="de-DE" dirty="0" smtClean="0"/>
              <a:t>Aria:	3/4 	 	g-Moll	</a:t>
            </a:r>
            <a:r>
              <a:rPr lang="de-DE" dirty="0" err="1" smtClean="0"/>
              <a:t>iv</a:t>
            </a:r>
            <a:endParaRPr lang="de-DE" dirty="0" smtClean="0"/>
          </a:p>
          <a:p>
            <a:pPr marL="514350" indent="-514350">
              <a:buAutoNum type="arabicPeriod"/>
            </a:pPr>
            <a:r>
              <a:rPr lang="de-DE" dirty="0" err="1" smtClean="0"/>
              <a:t>Rez</a:t>
            </a:r>
            <a:r>
              <a:rPr lang="de-DE" dirty="0" smtClean="0"/>
              <a:t>.:	3/4 +</a:t>
            </a:r>
            <a:r>
              <a:rPr lang="de-DE" b="1" dirty="0" smtClean="0">
                <a:latin typeface="Times New Roman" pitchFamily="18" charset="0"/>
                <a:cs typeface="Times New Roman" pitchFamily="18" charset="0"/>
              </a:rPr>
              <a:t>C</a:t>
            </a:r>
            <a:r>
              <a:rPr lang="de-DE" dirty="0" smtClean="0"/>
              <a:t>	d-Moll	i	</a:t>
            </a:r>
          </a:p>
          <a:p>
            <a:pPr marL="514350" indent="-514350">
              <a:buAutoNum type="arabicPeriod"/>
            </a:pPr>
            <a:r>
              <a:rPr lang="de-DE" dirty="0" smtClean="0"/>
              <a:t>Aria:	</a:t>
            </a:r>
            <a:r>
              <a:rPr lang="de-DE" b="1" dirty="0" smtClean="0">
                <a:latin typeface="Times New Roman" pitchFamily="18" charset="0"/>
                <a:cs typeface="Times New Roman" pitchFamily="18" charset="0"/>
              </a:rPr>
              <a:t> C</a:t>
            </a:r>
            <a:r>
              <a:rPr lang="de-DE" dirty="0" smtClean="0"/>
              <a:t> 		a-Moll	v</a:t>
            </a:r>
          </a:p>
          <a:p>
            <a:pPr marL="514350" indent="-514350">
              <a:buAutoNum type="arabicPeriod"/>
            </a:pPr>
            <a:r>
              <a:rPr lang="de-DE" dirty="0" err="1" smtClean="0"/>
              <a:t>Rez</a:t>
            </a:r>
            <a:r>
              <a:rPr lang="de-DE" dirty="0" smtClean="0"/>
              <a:t>.:	</a:t>
            </a:r>
            <a:r>
              <a:rPr lang="de-DE" b="1" dirty="0" smtClean="0">
                <a:latin typeface="Times New Roman" pitchFamily="18" charset="0"/>
                <a:cs typeface="Times New Roman" pitchFamily="18" charset="0"/>
              </a:rPr>
              <a:t> C</a:t>
            </a:r>
            <a:r>
              <a:rPr lang="de-DE" dirty="0" smtClean="0">
                <a:cs typeface="Times New Roman" pitchFamily="18" charset="0"/>
              </a:rPr>
              <a:t>		d-Moll	i	</a:t>
            </a:r>
          </a:p>
          <a:p>
            <a:pPr marL="514350" indent="-514350">
              <a:buAutoNum type="arabicPeriod"/>
            </a:pPr>
            <a:r>
              <a:rPr lang="de-DE" dirty="0" smtClean="0">
                <a:cs typeface="Times New Roman" pitchFamily="18" charset="0"/>
              </a:rPr>
              <a:t>Aria:	12/8		d-Moll	i</a:t>
            </a:r>
          </a:p>
          <a:p>
            <a:pPr marL="514350" indent="-514350">
              <a:buAutoNum type="arabicPeriod"/>
            </a:pPr>
            <a:r>
              <a:rPr lang="de-DE" dirty="0" smtClean="0">
                <a:cs typeface="Times New Roman" pitchFamily="18" charset="0"/>
              </a:rPr>
              <a:t>Choral:	</a:t>
            </a:r>
            <a:r>
              <a:rPr lang="de-DE" b="1" dirty="0" smtClean="0">
                <a:latin typeface="Times New Roman" pitchFamily="18" charset="0"/>
                <a:cs typeface="Times New Roman" pitchFamily="18" charset="0"/>
              </a:rPr>
              <a:t> C </a:t>
            </a:r>
            <a:r>
              <a:rPr lang="de-DE" dirty="0" smtClean="0">
                <a:cs typeface="Times New Roman" pitchFamily="18" charset="0"/>
              </a:rPr>
              <a:t>		d-Moll	i</a:t>
            </a:r>
            <a:endParaRPr lang="de-DE" dirty="0"/>
          </a:p>
        </p:txBody>
      </p:sp>
      <p:cxnSp>
        <p:nvCxnSpPr>
          <p:cNvPr id="5" name="Gerade Verbindung 4"/>
          <p:cNvCxnSpPr/>
          <p:nvPr/>
        </p:nvCxnSpPr>
        <p:spPr>
          <a:xfrm rot="5400000" flipH="1" flipV="1">
            <a:off x="2375756" y="2384884"/>
            <a:ext cx="36004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rot="5400000" flipH="1" flipV="1">
            <a:off x="2411760" y="4005064"/>
            <a:ext cx="432048"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p:txBody>
          <a:bodyPr>
            <a:normAutofit lnSpcReduction="10000"/>
          </a:bodyPr>
          <a:lstStyle/>
          <a:p>
            <a:pPr>
              <a:buNone/>
            </a:pPr>
            <a:r>
              <a:rPr lang="de-DE" b="1" dirty="0" smtClean="0"/>
              <a:t>Eingangschor</a:t>
            </a:r>
          </a:p>
          <a:p>
            <a:r>
              <a:rPr lang="de-DE" dirty="0" smtClean="0"/>
              <a:t>Im Eingangschor wird der Choral </a:t>
            </a:r>
            <a:r>
              <a:rPr lang="de-DE" dirty="0" err="1" smtClean="0"/>
              <a:t>Mollers</a:t>
            </a:r>
            <a:r>
              <a:rPr lang="de-DE" dirty="0" smtClean="0"/>
              <a:t> zeilenweise durchgeführt.</a:t>
            </a:r>
          </a:p>
          <a:p>
            <a:r>
              <a:rPr lang="de-DE" dirty="0" smtClean="0"/>
              <a:t>Das Orchester eröffnet den Satz mit einer  31taktigen </a:t>
            </a:r>
            <a:r>
              <a:rPr lang="de-DE" dirty="0" err="1" smtClean="0"/>
              <a:t>Sinfonia</a:t>
            </a:r>
            <a:r>
              <a:rPr lang="de-DE" dirty="0" smtClean="0"/>
              <a:t>, verbindet die einzelnen Choralzeilen durch Zwischenspiele und beendet den Satz mit einem Nachspiel.</a:t>
            </a:r>
          </a:p>
          <a:p>
            <a:r>
              <a:rPr lang="de-DE" dirty="0" smtClean="0"/>
              <a:t>Der Orchesterpart besteht aus eigenständigem musikalischem Material.</a:t>
            </a:r>
          </a:p>
          <a:p>
            <a:pPr>
              <a:buNone/>
            </a:pPr>
            <a:endParaRPr lang="de-DE" dirty="0" smtClean="0"/>
          </a:p>
          <a:p>
            <a:pPr>
              <a:buNone/>
            </a:pPr>
            <a:endParaRPr lang="de-DE"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457200" y="1600200"/>
            <a:ext cx="8229600" cy="4997152"/>
          </a:xfrm>
        </p:spPr>
        <p:txBody>
          <a:bodyPr>
            <a:normAutofit fontScale="92500" lnSpcReduction="10000"/>
          </a:bodyPr>
          <a:lstStyle/>
          <a:p>
            <a:pPr>
              <a:buNone/>
            </a:pPr>
            <a:r>
              <a:rPr lang="de-DE" b="1" dirty="0" smtClean="0"/>
              <a:t>Eingangschor</a:t>
            </a:r>
          </a:p>
          <a:p>
            <a:r>
              <a:rPr lang="de-DE" dirty="0" smtClean="0"/>
              <a:t>Der Orchesterpart ist in den Holzbläser- und den Streicherblock geteilt, die mit dem Generalbass zusammen jeweils vollständige vierstimmige Sätze bilden.</a:t>
            </a:r>
          </a:p>
          <a:p>
            <a:r>
              <a:rPr lang="de-DE" dirty="0" smtClean="0"/>
              <a:t>Die Stimmenfaktur ist nicht virtuos, sondern eher von kantabler Art, ließe sich also mit leichten Änderungen textieren.</a:t>
            </a:r>
          </a:p>
          <a:p>
            <a:r>
              <a:rPr lang="de-DE" dirty="0" smtClean="0"/>
              <a:t>Der Orchestersatz hat damit einen an die Vokalpolyphonie gemahnenden, eher strengen Charakter (vgl. auch d. typischen </a:t>
            </a:r>
            <a:r>
              <a:rPr lang="de-DE" dirty="0" err="1" smtClean="0"/>
              <a:t>Allabreve</a:t>
            </a:r>
            <a:r>
              <a:rPr lang="de-DE" dirty="0" smtClean="0"/>
              <a:t>-Takt).</a:t>
            </a:r>
            <a:endParaRPr lang="de-DE"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p:txBody>
          <a:bodyPr/>
          <a:lstStyle/>
          <a:p>
            <a:pPr>
              <a:buNone/>
            </a:pPr>
            <a:r>
              <a:rPr lang="de-DE" b="1" dirty="0" smtClean="0"/>
              <a:t>Eingangschor</a:t>
            </a:r>
          </a:p>
          <a:p>
            <a:r>
              <a:rPr lang="de-DE" dirty="0" smtClean="0"/>
              <a:t>Dem Orchesterpart liegt ein eigenes Thema zugrunde, das sich nicht aus der Choralmelodie ableiten lässt:</a:t>
            </a:r>
          </a:p>
          <a:p>
            <a:pPr>
              <a:buNone/>
            </a:pPr>
            <a:endParaRPr lang="de-DE" dirty="0" smtClean="0"/>
          </a:p>
          <a:p>
            <a:endParaRPr lang="de-DE" dirty="0" smtClean="0"/>
          </a:p>
          <a:p>
            <a:r>
              <a:rPr lang="de-DE" dirty="0" smtClean="0"/>
              <a:t>Als zweites Element tritt ein </a:t>
            </a:r>
            <a:r>
              <a:rPr lang="de-DE" dirty="0" err="1" smtClean="0"/>
              <a:t>Vorhaltsmotiv</a:t>
            </a:r>
            <a:r>
              <a:rPr lang="de-DE" dirty="0" smtClean="0"/>
              <a:t> hinzu:</a:t>
            </a:r>
            <a:endParaRPr lang="de-DE" dirty="0"/>
          </a:p>
        </p:txBody>
      </p:sp>
      <p:pic>
        <p:nvPicPr>
          <p:cNvPr id="4" name="Grafik 3" descr="Bach BWV 101+1 Thema.tif"/>
          <p:cNvPicPr>
            <a:picLocks noChangeAspect="1"/>
          </p:cNvPicPr>
          <p:nvPr/>
        </p:nvPicPr>
        <p:blipFill>
          <a:blip r:embed="rId2" cstate="print"/>
          <a:srcRect t="2000" r="19358" b="92000"/>
          <a:stretch>
            <a:fillRect/>
          </a:stretch>
        </p:blipFill>
        <p:spPr>
          <a:xfrm>
            <a:off x="-252536" y="3717032"/>
            <a:ext cx="9640077" cy="1080120"/>
          </a:xfrm>
          <a:prstGeom prst="rect">
            <a:avLst/>
          </a:prstGeom>
        </p:spPr>
      </p:pic>
      <p:pic>
        <p:nvPicPr>
          <p:cNvPr id="5" name="Grafik 4" descr="Bach BWV 101+1  Vorhalt B.tif"/>
          <p:cNvPicPr>
            <a:picLocks noChangeAspect="1"/>
          </p:cNvPicPr>
          <p:nvPr/>
        </p:nvPicPr>
        <p:blipFill>
          <a:blip r:embed="rId3" cstate="print"/>
          <a:srcRect t="2514" r="67393" b="91955"/>
          <a:stretch>
            <a:fillRect/>
          </a:stretch>
        </p:blipFill>
        <p:spPr>
          <a:xfrm>
            <a:off x="1835696" y="5445224"/>
            <a:ext cx="4792108" cy="122413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Opernkritik und Opernreform</a:t>
            </a:r>
            <a:endParaRPr lang="de-DE" dirty="0"/>
          </a:p>
        </p:txBody>
      </p:sp>
      <p:sp>
        <p:nvSpPr>
          <p:cNvPr id="3" name="Inhaltsplatzhalter 2"/>
          <p:cNvSpPr>
            <a:spLocks noGrp="1"/>
          </p:cNvSpPr>
          <p:nvPr>
            <p:ph idx="1"/>
          </p:nvPr>
        </p:nvSpPr>
        <p:spPr>
          <a:xfrm>
            <a:off x="457200" y="1600200"/>
            <a:ext cx="8229600" cy="4853136"/>
          </a:xfrm>
        </p:spPr>
        <p:txBody>
          <a:bodyPr>
            <a:normAutofit lnSpcReduction="10000"/>
          </a:bodyPr>
          <a:lstStyle/>
          <a:p>
            <a:pPr>
              <a:lnSpc>
                <a:spcPct val="90000"/>
              </a:lnSpc>
            </a:pPr>
            <a:r>
              <a:rPr lang="de-DE" sz="3600" dirty="0" smtClean="0"/>
              <a:t>Allerdings stellt Glucks / </a:t>
            </a:r>
            <a:r>
              <a:rPr lang="de-DE" sz="3600" dirty="0" err="1" smtClean="0"/>
              <a:t>Calzabigis</a:t>
            </a:r>
            <a:r>
              <a:rPr lang="de-DE" sz="3600" dirty="0" smtClean="0"/>
              <a:t> </a:t>
            </a:r>
            <a:r>
              <a:rPr lang="de-DE" sz="3600" i="1" dirty="0" smtClean="0"/>
              <a:t>Orfeo</a:t>
            </a:r>
            <a:r>
              <a:rPr lang="de-DE" sz="3600" dirty="0" smtClean="0"/>
              <a:t> keineswegs ein Werk von singulärem Zuschnitt dar, sondern muss im Kontext vergleichbarer Werke eingeordnet werden.</a:t>
            </a:r>
          </a:p>
          <a:p>
            <a:pPr>
              <a:lnSpc>
                <a:spcPct val="90000"/>
              </a:lnSpc>
            </a:pPr>
            <a:r>
              <a:rPr lang="de-DE" sz="3600" dirty="0" smtClean="0"/>
              <a:t>Bereits in den 1750er Jahren lässt Friedrich d. Große am Berliner Hof seinen Kapellmeister C. H. </a:t>
            </a:r>
            <a:r>
              <a:rPr lang="de-DE" sz="3600" dirty="0" err="1" smtClean="0"/>
              <a:t>Graun</a:t>
            </a:r>
            <a:r>
              <a:rPr lang="de-DE" sz="3600" dirty="0" smtClean="0"/>
              <a:t> italienische Bearbeitungen französischer Libretti vertonen.</a:t>
            </a:r>
          </a:p>
          <a:p>
            <a:endParaRPr lang="de-DE"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p:txBody>
          <a:bodyPr/>
          <a:lstStyle/>
          <a:p>
            <a:pPr>
              <a:buNone/>
            </a:pPr>
            <a:r>
              <a:rPr lang="de-DE" b="1" dirty="0" smtClean="0"/>
              <a:t>Eingangschor: Die Choralmelodie</a:t>
            </a:r>
          </a:p>
          <a:p>
            <a:pPr>
              <a:buNone/>
            </a:pPr>
            <a:r>
              <a:rPr lang="de-DE" dirty="0" smtClean="0"/>
              <a:t>Die Choralmelodie ist klar aufgebaut, Oberquint, Terz und Oberoktav zum Grundton d‘ bilden die Rahmentöne, ergänzt durch die Dezime f‘‘ als oberen Rahmenton. </a:t>
            </a:r>
            <a:endParaRPr lang="de-DE" dirty="0"/>
          </a:p>
          <a:p>
            <a:pPr>
              <a:buNone/>
            </a:pPr>
            <a:endParaRPr lang="de-DE" dirty="0"/>
          </a:p>
        </p:txBody>
      </p:sp>
      <p:pic>
        <p:nvPicPr>
          <p:cNvPr id="7" name="Grafik 6" descr="Bach BWV 101 Choral Bez.tif"/>
          <p:cNvPicPr>
            <a:picLocks noChangeAspect="1"/>
          </p:cNvPicPr>
          <p:nvPr/>
        </p:nvPicPr>
        <p:blipFill>
          <a:blip r:embed="rId2" cstate="print"/>
          <a:srcRect t="2178" b="78350"/>
          <a:stretch>
            <a:fillRect/>
          </a:stretch>
        </p:blipFill>
        <p:spPr>
          <a:xfrm>
            <a:off x="-93708" y="4149080"/>
            <a:ext cx="9237708" cy="2708920"/>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457200" y="1600200"/>
            <a:ext cx="8229600" cy="4709120"/>
          </a:xfrm>
        </p:spPr>
        <p:txBody>
          <a:bodyPr>
            <a:normAutofit fontScale="92500" lnSpcReduction="10000"/>
          </a:bodyPr>
          <a:lstStyle/>
          <a:p>
            <a:pPr>
              <a:buNone/>
            </a:pPr>
            <a:r>
              <a:rPr lang="de-DE" b="1" dirty="0" smtClean="0"/>
              <a:t>Eingangschor</a:t>
            </a:r>
            <a:endParaRPr lang="de-DE" dirty="0" smtClean="0"/>
          </a:p>
          <a:p>
            <a:r>
              <a:rPr lang="de-DE" dirty="0" smtClean="0"/>
              <a:t>Die Choralmelodie wird in ganzen Noten vom Sopran zeilenweise vorgetragen.</a:t>
            </a:r>
          </a:p>
          <a:p>
            <a:r>
              <a:rPr lang="de-DE" dirty="0" smtClean="0"/>
              <a:t>Dem Sopraneinsatz gehen jeweils die drei Unterstimmen voraus, die die Choralzeile imitierend vortragen und anschließend frei weitergeführt werden.</a:t>
            </a:r>
          </a:p>
          <a:p>
            <a:r>
              <a:rPr lang="de-DE" dirty="0" smtClean="0"/>
              <a:t>Ausnahmen bilden die Verse 3 und 4, in denen der Bassus das Orchestermotiv vorträgt bzw. frei einsetzt.</a:t>
            </a:r>
          </a:p>
          <a:p>
            <a:pPr>
              <a:buNone/>
            </a:pPr>
            <a:endParaRPr lang="de-DE"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457200" y="1600200"/>
            <a:ext cx="8229600" cy="4997152"/>
          </a:xfrm>
        </p:spPr>
        <p:txBody>
          <a:bodyPr>
            <a:normAutofit fontScale="92500" lnSpcReduction="10000"/>
          </a:bodyPr>
          <a:lstStyle/>
          <a:p>
            <a:pPr>
              <a:buNone/>
            </a:pPr>
            <a:r>
              <a:rPr lang="de-DE" b="1" dirty="0" smtClean="0"/>
              <a:t>Eingangschor</a:t>
            </a:r>
            <a:endParaRPr lang="de-DE" dirty="0" smtClean="0"/>
          </a:p>
          <a:p>
            <a:r>
              <a:rPr lang="de-DE" dirty="0" smtClean="0"/>
              <a:t>Am Ende des 4. Verses bricht zum Text „[die wir mit Sünden ohne Zahl] verdienet haben allzumal“ auch der Sopran aus der Choralmelodie aus. </a:t>
            </a:r>
          </a:p>
          <a:p>
            <a:r>
              <a:rPr lang="de-DE" dirty="0" smtClean="0"/>
              <a:t>Die Unterstimmen deklamieren im Block nachdrücklich das Wort „allzumal“.</a:t>
            </a:r>
          </a:p>
          <a:p>
            <a:r>
              <a:rPr lang="de-DE" dirty="0" smtClean="0"/>
              <a:t>Dieser Abschnitt ist mit seiner singulären Gestaltung von Bach bewusst als </a:t>
            </a:r>
            <a:r>
              <a:rPr lang="de-DE" dirty="0" err="1" smtClean="0"/>
              <a:t>Sinnziel</a:t>
            </a:r>
            <a:r>
              <a:rPr lang="de-DE" dirty="0" smtClean="0"/>
              <a:t> des Chores konzipiert worden.</a:t>
            </a:r>
          </a:p>
          <a:p>
            <a:r>
              <a:rPr lang="de-DE" dirty="0" smtClean="0"/>
              <a:t>Auch Thema und </a:t>
            </a:r>
            <a:r>
              <a:rPr lang="de-DE" dirty="0" err="1" smtClean="0"/>
              <a:t>Vorhaltsmotiv</a:t>
            </a:r>
            <a:r>
              <a:rPr lang="de-DE" dirty="0" smtClean="0"/>
              <a:t> sind im Gesamtzusammenhang planvoll angeordnet.</a:t>
            </a:r>
          </a:p>
          <a:p>
            <a:pPr>
              <a:buNone/>
            </a:pPr>
            <a:endParaRPr lang="de-DE" dirty="0" smtClean="0"/>
          </a:p>
          <a:p>
            <a:endParaRPr lang="de-DE"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179512" y="1600200"/>
            <a:ext cx="8964488" cy="5501208"/>
          </a:xfrm>
        </p:spPr>
        <p:txBody>
          <a:bodyPr>
            <a:normAutofit fontScale="85000" lnSpcReduction="20000"/>
          </a:bodyPr>
          <a:lstStyle/>
          <a:p>
            <a:pPr>
              <a:buNone/>
            </a:pPr>
            <a:r>
              <a:rPr lang="de-DE" dirty="0" smtClean="0"/>
              <a:t>	</a:t>
            </a:r>
            <a:r>
              <a:rPr lang="de-DE" dirty="0" err="1" smtClean="0"/>
              <a:t>Sinfonia</a:t>
            </a:r>
            <a:r>
              <a:rPr lang="de-DE" dirty="0" smtClean="0"/>
              <a:t>			</a:t>
            </a:r>
            <a:r>
              <a:rPr lang="de-DE" u="sng" dirty="0" smtClean="0"/>
              <a:t>Thema</a:t>
            </a:r>
            <a:r>
              <a:rPr lang="de-DE" dirty="0" smtClean="0"/>
              <a:t>, </a:t>
            </a:r>
            <a:r>
              <a:rPr lang="de-DE" dirty="0" err="1" smtClean="0"/>
              <a:t>Vorhaltsmotiv</a:t>
            </a:r>
            <a:endParaRPr lang="de-DE" dirty="0" smtClean="0"/>
          </a:p>
          <a:p>
            <a:pPr>
              <a:buNone/>
            </a:pPr>
            <a:r>
              <a:rPr lang="de-DE" i="1" dirty="0" smtClean="0"/>
              <a:t>1 Nimm von uns, Herr</a:t>
            </a:r>
            <a:r>
              <a:rPr lang="de-DE" dirty="0" smtClean="0"/>
              <a:t>	</a:t>
            </a:r>
            <a:r>
              <a:rPr lang="de-DE" u="sng" dirty="0" err="1" smtClean="0"/>
              <a:t>Vorhaltsmotiv</a:t>
            </a:r>
            <a:r>
              <a:rPr lang="de-DE" dirty="0" smtClean="0"/>
              <a:t>, Thema</a:t>
            </a:r>
          </a:p>
          <a:p>
            <a:pPr>
              <a:buNone/>
            </a:pPr>
            <a:r>
              <a:rPr lang="de-DE" dirty="0" smtClean="0"/>
              <a:t>	Zwischenspiel		Thema</a:t>
            </a:r>
          </a:p>
          <a:p>
            <a:pPr>
              <a:buNone/>
            </a:pPr>
            <a:r>
              <a:rPr lang="de-DE" i="1" dirty="0" smtClean="0"/>
              <a:t>2 Die schwere Straf	</a:t>
            </a:r>
            <a:r>
              <a:rPr lang="de-DE" dirty="0" smtClean="0"/>
              <a:t>	</a:t>
            </a:r>
            <a:r>
              <a:rPr lang="de-DE" u="sng" dirty="0" err="1" smtClean="0"/>
              <a:t>Vorhaltsmotiv</a:t>
            </a:r>
            <a:r>
              <a:rPr lang="de-DE" dirty="0" smtClean="0"/>
              <a:t>, Thema</a:t>
            </a:r>
          </a:p>
          <a:p>
            <a:pPr>
              <a:buNone/>
            </a:pPr>
            <a:r>
              <a:rPr lang="de-DE" dirty="0" smtClean="0"/>
              <a:t>	Zwischenspiel		Thema</a:t>
            </a:r>
          </a:p>
          <a:p>
            <a:pPr>
              <a:buNone/>
            </a:pPr>
            <a:r>
              <a:rPr lang="de-DE" i="1" dirty="0" smtClean="0"/>
              <a:t>3 Die wir mit Sünden</a:t>
            </a:r>
            <a:r>
              <a:rPr lang="de-DE" dirty="0" smtClean="0"/>
              <a:t>	</a:t>
            </a:r>
            <a:r>
              <a:rPr lang="de-DE" u="sng" dirty="0" smtClean="0"/>
              <a:t>Thema</a:t>
            </a:r>
            <a:r>
              <a:rPr lang="de-DE" dirty="0" smtClean="0"/>
              <a:t>, </a:t>
            </a:r>
            <a:r>
              <a:rPr lang="de-DE" b="1" dirty="0" err="1" smtClean="0">
                <a:solidFill>
                  <a:srgbClr val="FF0000"/>
                </a:solidFill>
              </a:rPr>
              <a:t>Vorhaltsmotiv</a:t>
            </a:r>
            <a:endParaRPr lang="de-DE" b="1" dirty="0" smtClean="0">
              <a:solidFill>
                <a:srgbClr val="FF0000"/>
              </a:solidFill>
            </a:endParaRPr>
          </a:p>
          <a:p>
            <a:pPr>
              <a:buNone/>
            </a:pPr>
            <a:r>
              <a:rPr lang="de-DE" dirty="0" smtClean="0"/>
              <a:t>	Zwischenspiel		</a:t>
            </a:r>
            <a:r>
              <a:rPr lang="de-DE" b="1" dirty="0" err="1" smtClean="0">
                <a:solidFill>
                  <a:srgbClr val="FF0000"/>
                </a:solidFill>
              </a:rPr>
              <a:t>Vorhaltsmotiv</a:t>
            </a:r>
            <a:r>
              <a:rPr lang="de-DE" b="1" dirty="0" smtClean="0">
                <a:solidFill>
                  <a:srgbClr val="FF0000"/>
                </a:solidFill>
              </a:rPr>
              <a:t> d. 2 Oktaven</a:t>
            </a:r>
          </a:p>
          <a:p>
            <a:pPr>
              <a:buNone/>
            </a:pPr>
            <a:r>
              <a:rPr lang="de-DE" i="1" dirty="0" smtClean="0"/>
              <a:t>4 Verdienet haben </a:t>
            </a:r>
            <a:r>
              <a:rPr lang="de-DE" dirty="0" smtClean="0"/>
              <a:t>		</a:t>
            </a:r>
            <a:r>
              <a:rPr lang="de-DE" u="sng" dirty="0" err="1" smtClean="0"/>
              <a:t>Vorhaltsmotiv</a:t>
            </a:r>
            <a:r>
              <a:rPr lang="de-DE" dirty="0" smtClean="0"/>
              <a:t>, Thema</a:t>
            </a:r>
          </a:p>
          <a:p>
            <a:pPr>
              <a:buNone/>
            </a:pPr>
            <a:r>
              <a:rPr lang="de-DE" dirty="0" smtClean="0"/>
              <a:t>	Zwischenspiel		Thema</a:t>
            </a:r>
          </a:p>
          <a:p>
            <a:pPr>
              <a:buNone/>
            </a:pPr>
            <a:r>
              <a:rPr lang="de-DE" i="1" dirty="0" smtClean="0"/>
              <a:t>5 </a:t>
            </a:r>
            <a:r>
              <a:rPr lang="de-DE" i="1" dirty="0" err="1" smtClean="0"/>
              <a:t>Behüt</a:t>
            </a:r>
            <a:r>
              <a:rPr lang="de-DE" i="1" dirty="0" smtClean="0"/>
              <a:t> für Krieg</a:t>
            </a:r>
            <a:r>
              <a:rPr lang="de-DE" dirty="0" smtClean="0"/>
              <a:t>		</a:t>
            </a:r>
            <a:r>
              <a:rPr lang="de-DE" u="sng" dirty="0" err="1" smtClean="0"/>
              <a:t>Vorhaltsmotiv</a:t>
            </a:r>
            <a:r>
              <a:rPr lang="de-DE" dirty="0" smtClean="0"/>
              <a:t>, Thema</a:t>
            </a:r>
          </a:p>
          <a:p>
            <a:pPr>
              <a:buNone/>
            </a:pPr>
            <a:r>
              <a:rPr lang="de-DE" dirty="0" smtClean="0"/>
              <a:t>	Zwischenspiel		</a:t>
            </a:r>
            <a:r>
              <a:rPr lang="de-DE" b="1" dirty="0" err="1" smtClean="0">
                <a:solidFill>
                  <a:srgbClr val="FF0000"/>
                </a:solidFill>
              </a:rPr>
              <a:t>Vorhaltsmotiv</a:t>
            </a:r>
            <a:r>
              <a:rPr lang="de-DE" b="1" dirty="0" smtClean="0">
                <a:solidFill>
                  <a:srgbClr val="FF0000"/>
                </a:solidFill>
              </a:rPr>
              <a:t> d. 2 Oktaven</a:t>
            </a:r>
          </a:p>
          <a:p>
            <a:pPr>
              <a:buNone/>
            </a:pPr>
            <a:r>
              <a:rPr lang="de-DE" i="1" dirty="0" smtClean="0"/>
              <a:t>6 Für Seuchen, </a:t>
            </a:r>
            <a:r>
              <a:rPr lang="de-DE" i="1" dirty="0" err="1" smtClean="0"/>
              <a:t>Feur</a:t>
            </a:r>
            <a:r>
              <a:rPr lang="de-DE" dirty="0" smtClean="0"/>
              <a:t>		</a:t>
            </a:r>
            <a:r>
              <a:rPr lang="de-DE" u="sng" dirty="0" err="1" smtClean="0"/>
              <a:t>Vorhaltsmotiv</a:t>
            </a:r>
            <a:r>
              <a:rPr lang="de-DE" dirty="0" smtClean="0"/>
              <a:t>, Thema</a:t>
            </a:r>
          </a:p>
          <a:p>
            <a:pPr>
              <a:buNone/>
            </a:pPr>
            <a:r>
              <a:rPr lang="de-DE" dirty="0" smtClean="0"/>
              <a:t>	Nachspiel			</a:t>
            </a:r>
            <a:r>
              <a:rPr lang="de-DE" u="sng" dirty="0" smtClean="0"/>
              <a:t>Thema</a:t>
            </a:r>
            <a:r>
              <a:rPr lang="de-DE" dirty="0" smtClean="0"/>
              <a:t>, </a:t>
            </a:r>
            <a:r>
              <a:rPr lang="de-DE" dirty="0" err="1" smtClean="0"/>
              <a:t>Vorhaltsmotiv</a:t>
            </a:r>
            <a:r>
              <a:rPr lang="de-DE" dirty="0" smtClean="0"/>
              <a:t>	</a:t>
            </a:r>
            <a:endParaRPr lang="de-DE"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457200" y="1600200"/>
            <a:ext cx="8229600" cy="5257800"/>
          </a:xfrm>
        </p:spPr>
        <p:txBody>
          <a:bodyPr>
            <a:normAutofit fontScale="92500" lnSpcReduction="10000"/>
          </a:bodyPr>
          <a:lstStyle/>
          <a:p>
            <a:pPr>
              <a:buNone/>
            </a:pPr>
            <a:r>
              <a:rPr lang="de-DE" b="1" dirty="0" smtClean="0"/>
              <a:t>Weitere Gattungsmerkmale</a:t>
            </a:r>
          </a:p>
          <a:p>
            <a:r>
              <a:rPr lang="de-DE" dirty="0" smtClean="0"/>
              <a:t>Die Arien sind vielfach da capo-Arien, die </a:t>
            </a:r>
            <a:r>
              <a:rPr lang="de-DE" dirty="0" err="1" smtClean="0"/>
              <a:t>Arientexte</a:t>
            </a:r>
            <a:r>
              <a:rPr lang="de-DE" dirty="0" smtClean="0"/>
              <a:t> i.d.R. frei gedichtet und in Versen.</a:t>
            </a:r>
          </a:p>
          <a:p>
            <a:r>
              <a:rPr lang="de-DE" dirty="0" smtClean="0"/>
              <a:t>Bei den Rezitativen verwendet Bach (außer in dieser Kantate) beide Formen: </a:t>
            </a:r>
            <a:r>
              <a:rPr lang="de-DE" dirty="0" err="1" smtClean="0"/>
              <a:t>secco</a:t>
            </a:r>
            <a:r>
              <a:rPr lang="de-DE" dirty="0" smtClean="0"/>
              <a:t> und </a:t>
            </a:r>
            <a:r>
              <a:rPr lang="de-DE" dirty="0" err="1" smtClean="0"/>
              <a:t>accompagnato</a:t>
            </a:r>
            <a:r>
              <a:rPr lang="de-DE" dirty="0" smtClean="0"/>
              <a:t>.</a:t>
            </a:r>
          </a:p>
          <a:p>
            <a:r>
              <a:rPr lang="de-DE" dirty="0" smtClean="0"/>
              <a:t>Die Texte der Rezitative sind ebenfalls in Versen, jedoch frei in Länge und Versmaß.</a:t>
            </a:r>
          </a:p>
          <a:p>
            <a:r>
              <a:rPr lang="de-DE" dirty="0" smtClean="0"/>
              <a:t>Typisch für Bach ist die außergewöhnlich dichte Harmonik, </a:t>
            </a:r>
            <a:r>
              <a:rPr lang="de-DE" dirty="0" err="1" smtClean="0"/>
              <a:t>engstens</a:t>
            </a:r>
            <a:r>
              <a:rPr lang="de-DE" dirty="0" smtClean="0"/>
              <a:t> verbunden mit dem Kontrapunkt.</a:t>
            </a:r>
          </a:p>
          <a:p>
            <a:endParaRPr lang="de-DE"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457200" y="1600200"/>
            <a:ext cx="8686800" cy="5069160"/>
          </a:xfrm>
        </p:spPr>
        <p:txBody>
          <a:bodyPr>
            <a:normAutofit lnSpcReduction="10000"/>
          </a:bodyPr>
          <a:lstStyle/>
          <a:p>
            <a:pPr>
              <a:buNone/>
            </a:pPr>
            <a:r>
              <a:rPr lang="de-DE" dirty="0" smtClean="0"/>
              <a:t>Außergewöhnlich in dieser Kantate ist der starke Choralbezug:</a:t>
            </a:r>
          </a:p>
          <a:p>
            <a:r>
              <a:rPr lang="de-DE" dirty="0" smtClean="0"/>
              <a:t>Beide Rezitative tragen d. Choral (paraphrasiert) mit kommentierenden Rezitativen vor.</a:t>
            </a:r>
          </a:p>
          <a:p>
            <a:r>
              <a:rPr lang="de-DE" dirty="0" smtClean="0"/>
              <a:t>Die Arie Nr. 5 beginnt im Bass mit der ersten Choralzeile, im Mittelteil tragen die Oboen den gesamten Choral vor und geben diesem Abschnitt damit besonderes Gewicht.</a:t>
            </a:r>
          </a:p>
          <a:p>
            <a:r>
              <a:rPr lang="de-DE" dirty="0" smtClean="0"/>
              <a:t>Die instrumental erklingende Choralstrophe Nr. 4 kommentiert gewissermaßen den </a:t>
            </a:r>
            <a:r>
              <a:rPr lang="de-DE" dirty="0" err="1" smtClean="0"/>
              <a:t>Arientext</a:t>
            </a:r>
            <a:r>
              <a:rPr lang="de-DE" dirty="0" smtClean="0"/>
              <a: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Kirchenkantate</a:t>
            </a:r>
            <a:br>
              <a:rPr lang="de-DE" b="1" dirty="0" smtClean="0"/>
            </a:br>
            <a:r>
              <a:rPr lang="de-DE" b="1" dirty="0" smtClean="0"/>
              <a:t>J. S. Bach: </a:t>
            </a:r>
            <a:r>
              <a:rPr lang="de-DE" b="1" i="1" dirty="0" smtClean="0"/>
              <a:t>Nimm von uns, Herr</a:t>
            </a:r>
            <a:endParaRPr lang="de-DE" dirty="0"/>
          </a:p>
        </p:txBody>
      </p:sp>
      <p:sp>
        <p:nvSpPr>
          <p:cNvPr id="3" name="Inhaltsplatzhalter 2"/>
          <p:cNvSpPr>
            <a:spLocks noGrp="1"/>
          </p:cNvSpPr>
          <p:nvPr>
            <p:ph idx="1"/>
          </p:nvPr>
        </p:nvSpPr>
        <p:spPr>
          <a:xfrm>
            <a:off x="457200" y="1600200"/>
            <a:ext cx="8507288" cy="5257800"/>
          </a:xfrm>
        </p:spPr>
        <p:txBody>
          <a:bodyPr>
            <a:normAutofit fontScale="85000" lnSpcReduction="10000"/>
          </a:bodyPr>
          <a:lstStyle/>
          <a:p>
            <a:pPr>
              <a:buNone/>
            </a:pPr>
            <a:r>
              <a:rPr lang="de-DE" b="1" dirty="0" smtClean="0"/>
              <a:t>Choralstrophe Nr. 4:</a:t>
            </a:r>
          </a:p>
          <a:p>
            <a:pPr>
              <a:buNone/>
            </a:pPr>
            <a:r>
              <a:rPr lang="de-DE" dirty="0" smtClean="0"/>
              <a:t>	„Warum willst du so zornig sein/über uns arme </a:t>
            </a:r>
            <a:r>
              <a:rPr lang="de-DE" dirty="0" err="1" smtClean="0"/>
              <a:t>Würmelein</a:t>
            </a:r>
            <a:r>
              <a:rPr lang="de-DE" dirty="0" smtClean="0"/>
              <a:t>? / Weißt du doch wohl, du großer Gott, / Dass wir sind nichts als </a:t>
            </a:r>
            <a:r>
              <a:rPr lang="de-DE" dirty="0" err="1" smtClean="0"/>
              <a:t>Erd</a:t>
            </a:r>
            <a:r>
              <a:rPr lang="de-DE" dirty="0" smtClean="0"/>
              <a:t> und Kot. / Es ist ja vor </a:t>
            </a:r>
            <a:r>
              <a:rPr lang="de-DE" dirty="0" err="1" smtClean="0"/>
              <a:t>deim</a:t>
            </a:r>
            <a:r>
              <a:rPr lang="de-DE" dirty="0" smtClean="0"/>
              <a:t> Angesicht / Unser Schwachheit verborgen nicht.“</a:t>
            </a:r>
          </a:p>
          <a:p>
            <a:pPr>
              <a:buNone/>
            </a:pPr>
            <a:r>
              <a:rPr lang="de-DE" b="1" dirty="0" smtClean="0"/>
              <a:t>Arie:</a:t>
            </a:r>
          </a:p>
          <a:p>
            <a:pPr>
              <a:buNone/>
            </a:pPr>
            <a:r>
              <a:rPr lang="de-DE" dirty="0" smtClean="0"/>
              <a:t>	„Ach stelle doch die Strafen ein/und trag aus väterlicher Huld mit unserm schwachen Fleisch Geduld.“</a:t>
            </a:r>
          </a:p>
          <a:p>
            <a:pPr>
              <a:buNone/>
            </a:pPr>
            <a:endParaRPr lang="de-DE" dirty="0" smtClean="0"/>
          </a:p>
          <a:p>
            <a:r>
              <a:rPr lang="de-DE" dirty="0" smtClean="0"/>
              <a:t>Das Duett Nr. 6 ist ebenfalls auf der ersten Choralzeile aufgebaut.</a:t>
            </a:r>
          </a:p>
          <a:p>
            <a:endParaRPr lang="de-D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Opernkritik und Opernreform</a:t>
            </a:r>
            <a:endParaRPr lang="de-DE" dirty="0"/>
          </a:p>
        </p:txBody>
      </p:sp>
      <p:sp>
        <p:nvSpPr>
          <p:cNvPr id="3" name="Inhaltsplatzhalter 2"/>
          <p:cNvSpPr>
            <a:spLocks noGrp="1"/>
          </p:cNvSpPr>
          <p:nvPr>
            <p:ph idx="1"/>
          </p:nvPr>
        </p:nvSpPr>
        <p:spPr>
          <a:xfrm>
            <a:off x="457200" y="1600200"/>
            <a:ext cx="8229600" cy="4853136"/>
          </a:xfrm>
        </p:spPr>
        <p:txBody>
          <a:bodyPr>
            <a:normAutofit lnSpcReduction="10000"/>
          </a:bodyPr>
          <a:lstStyle/>
          <a:p>
            <a:r>
              <a:rPr lang="de-DE" dirty="0" smtClean="0"/>
              <a:t>Von 1754 bis 1768 komponiert zudem </a:t>
            </a:r>
            <a:r>
              <a:rPr lang="de-DE" dirty="0" err="1" smtClean="0"/>
              <a:t>Niccolò</a:t>
            </a:r>
            <a:r>
              <a:rPr lang="de-DE" dirty="0" smtClean="0"/>
              <a:t> </a:t>
            </a:r>
            <a:r>
              <a:rPr lang="de-DE" dirty="0" err="1" smtClean="0"/>
              <a:t>Jommelli</a:t>
            </a:r>
            <a:r>
              <a:rPr lang="de-DE" dirty="0" smtClean="0"/>
              <a:t> am Stuttgarter Hof Opern, die sich vom </a:t>
            </a:r>
            <a:r>
              <a:rPr lang="de-DE" dirty="0" err="1" smtClean="0"/>
              <a:t>metastasianischen</a:t>
            </a:r>
            <a:r>
              <a:rPr lang="de-DE" dirty="0" smtClean="0"/>
              <a:t> </a:t>
            </a:r>
            <a:r>
              <a:rPr lang="de-DE" dirty="0" err="1" smtClean="0"/>
              <a:t>Operntyp</a:t>
            </a:r>
            <a:r>
              <a:rPr lang="de-DE" dirty="0" smtClean="0"/>
              <a:t> stark absetzen und im Gegenzug der </a:t>
            </a:r>
            <a:r>
              <a:rPr lang="de-DE" i="1" dirty="0" err="1" smtClean="0"/>
              <a:t>Tragédie</a:t>
            </a:r>
            <a:r>
              <a:rPr lang="de-DE" i="1" dirty="0" smtClean="0"/>
              <a:t> </a:t>
            </a:r>
            <a:r>
              <a:rPr lang="de-DE" i="1" dirty="0" err="1" smtClean="0"/>
              <a:t>lyrique</a:t>
            </a:r>
            <a:r>
              <a:rPr lang="de-DE" dirty="0" smtClean="0"/>
              <a:t> merklich annähern.</a:t>
            </a:r>
          </a:p>
          <a:p>
            <a:r>
              <a:rPr lang="de-DE" dirty="0" smtClean="0"/>
              <a:t>Die franz. </a:t>
            </a:r>
            <a:r>
              <a:rPr lang="de-DE" i="1" dirty="0" err="1" smtClean="0"/>
              <a:t>Tragédie</a:t>
            </a:r>
            <a:r>
              <a:rPr lang="de-DE" i="1" dirty="0" smtClean="0"/>
              <a:t> </a:t>
            </a:r>
            <a:r>
              <a:rPr lang="de-DE" i="1" dirty="0" err="1" smtClean="0"/>
              <a:t>lyrique</a:t>
            </a:r>
            <a:r>
              <a:rPr lang="de-DE" dirty="0" smtClean="0"/>
              <a:t> folgt nicht der mechanischen Abfolge von Rezitativ und Arie, sondern besitzt komplexere Formen, u.a. unter Einbeziehung von Chören, Ballett und Instrumentalstücken.</a:t>
            </a:r>
            <a:endParaRPr lang="de-D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Opernkritik und Opernreform</a:t>
            </a:r>
            <a:endParaRPr lang="de-DE" dirty="0"/>
          </a:p>
        </p:txBody>
      </p:sp>
      <p:sp>
        <p:nvSpPr>
          <p:cNvPr id="3" name="Inhaltsplatzhalter 2"/>
          <p:cNvSpPr>
            <a:spLocks noGrp="1"/>
          </p:cNvSpPr>
          <p:nvPr>
            <p:ph idx="1"/>
          </p:nvPr>
        </p:nvSpPr>
        <p:spPr>
          <a:xfrm>
            <a:off x="457200" y="1600200"/>
            <a:ext cx="8229600" cy="5069160"/>
          </a:xfrm>
        </p:spPr>
        <p:txBody>
          <a:bodyPr>
            <a:normAutofit fontScale="92500" lnSpcReduction="20000"/>
          </a:bodyPr>
          <a:lstStyle/>
          <a:p>
            <a:r>
              <a:rPr lang="de-DE" sz="3500" dirty="0" smtClean="0"/>
              <a:t>Bereits 1761 – ein Jahr vor Glucks </a:t>
            </a:r>
            <a:r>
              <a:rPr lang="de-DE" sz="3500" i="1" dirty="0" smtClean="0"/>
              <a:t>Orfeo</a:t>
            </a:r>
            <a:r>
              <a:rPr lang="de-DE" sz="3500" dirty="0" smtClean="0"/>
              <a:t> – wurde </a:t>
            </a:r>
            <a:r>
              <a:rPr lang="de-DE" sz="3500" smtClean="0"/>
              <a:t>in </a:t>
            </a:r>
            <a:r>
              <a:rPr lang="de-DE" sz="3500" smtClean="0"/>
              <a:t>Wien die </a:t>
            </a:r>
            <a:r>
              <a:rPr lang="de-DE" sz="3500" dirty="0" err="1" smtClean="0"/>
              <a:t>Azione</a:t>
            </a:r>
            <a:r>
              <a:rPr lang="de-DE" sz="3500" dirty="0" smtClean="0"/>
              <a:t> </a:t>
            </a:r>
            <a:r>
              <a:rPr lang="de-DE" sz="3500" dirty="0" err="1" smtClean="0"/>
              <a:t>teatrale</a:t>
            </a:r>
            <a:r>
              <a:rPr lang="de-DE" sz="3500" dirty="0" smtClean="0"/>
              <a:t> </a:t>
            </a:r>
            <a:r>
              <a:rPr lang="de-DE" sz="3500" i="1" dirty="0" err="1" smtClean="0"/>
              <a:t>Armida</a:t>
            </a:r>
            <a:r>
              <a:rPr lang="de-DE" sz="3500" dirty="0" smtClean="0"/>
              <a:t> nach dem Libretto von Philippe </a:t>
            </a:r>
            <a:r>
              <a:rPr lang="de-DE" sz="3500" dirty="0" err="1" smtClean="0"/>
              <a:t>Quinault</a:t>
            </a:r>
            <a:r>
              <a:rPr lang="de-DE" sz="3500" dirty="0" smtClean="0"/>
              <a:t> uraufgeführt. Komponist war Tommaso </a:t>
            </a:r>
            <a:r>
              <a:rPr lang="de-DE" sz="3500" dirty="0" err="1" smtClean="0"/>
              <a:t>Traetta</a:t>
            </a:r>
            <a:r>
              <a:rPr lang="de-DE" sz="3500" dirty="0" smtClean="0"/>
              <a:t> (1727-1779).</a:t>
            </a:r>
          </a:p>
          <a:p>
            <a:r>
              <a:rPr lang="de-DE" sz="3500" dirty="0" smtClean="0"/>
              <a:t>Glucks </a:t>
            </a:r>
            <a:r>
              <a:rPr lang="de-DE" sz="3500" i="1" dirty="0" smtClean="0"/>
              <a:t>Orfeo</a:t>
            </a:r>
            <a:r>
              <a:rPr lang="de-DE" sz="3500" dirty="0" smtClean="0"/>
              <a:t> kann damit nicht als singuläres neues Opernmodell betrachtet werden.</a:t>
            </a:r>
          </a:p>
          <a:p>
            <a:r>
              <a:rPr lang="de-DE" sz="3500" dirty="0" smtClean="0"/>
              <a:t>Er findet sich in einem breiteren Kontext von Werken, die sich von der </a:t>
            </a:r>
            <a:r>
              <a:rPr lang="de-DE" sz="3500" dirty="0" err="1" smtClean="0"/>
              <a:t>metastasianischen</a:t>
            </a:r>
            <a:r>
              <a:rPr lang="de-DE" sz="3500" dirty="0" smtClean="0"/>
              <a:t> Oper abwenden oder diese zumindest modifizieren.</a:t>
            </a:r>
          </a:p>
          <a:p>
            <a:endParaRPr lang="de-D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Opernkritik und Opernreform</a:t>
            </a:r>
            <a:endParaRPr lang="de-DE" dirty="0"/>
          </a:p>
        </p:txBody>
      </p:sp>
      <p:sp>
        <p:nvSpPr>
          <p:cNvPr id="3" name="Inhaltsplatzhalter 2"/>
          <p:cNvSpPr>
            <a:spLocks noGrp="1"/>
          </p:cNvSpPr>
          <p:nvPr>
            <p:ph idx="1"/>
          </p:nvPr>
        </p:nvSpPr>
        <p:spPr/>
        <p:txBody>
          <a:bodyPr/>
          <a:lstStyle/>
          <a:p>
            <a:pPr>
              <a:lnSpc>
                <a:spcPct val="90000"/>
              </a:lnSpc>
              <a:buFontTx/>
              <a:buNone/>
            </a:pPr>
            <a:r>
              <a:rPr lang="de-DE" dirty="0" smtClean="0"/>
              <a:t>Die </a:t>
            </a:r>
            <a:r>
              <a:rPr lang="de-DE" dirty="0" err="1" smtClean="0"/>
              <a:t>Azione</a:t>
            </a:r>
            <a:r>
              <a:rPr lang="de-DE" dirty="0" smtClean="0"/>
              <a:t> </a:t>
            </a:r>
            <a:r>
              <a:rPr lang="de-DE" dirty="0" err="1" smtClean="0"/>
              <a:t>teatrale</a:t>
            </a:r>
            <a:r>
              <a:rPr lang="de-DE" dirty="0" smtClean="0"/>
              <a:t> setzt sich deutlich von der Opera </a:t>
            </a:r>
            <a:r>
              <a:rPr lang="de-DE" dirty="0" err="1" smtClean="0"/>
              <a:t>seria</a:t>
            </a:r>
            <a:r>
              <a:rPr lang="de-DE" dirty="0" smtClean="0"/>
              <a:t> ab. Merkmale sind:</a:t>
            </a:r>
          </a:p>
          <a:p>
            <a:pPr>
              <a:lnSpc>
                <a:spcPct val="90000"/>
              </a:lnSpc>
            </a:pPr>
            <a:r>
              <a:rPr lang="de-DE" dirty="0" smtClean="0"/>
              <a:t>Allegorische oder moralische Stoffe</a:t>
            </a:r>
          </a:p>
          <a:p>
            <a:pPr>
              <a:lnSpc>
                <a:spcPct val="90000"/>
              </a:lnSpc>
            </a:pPr>
            <a:r>
              <a:rPr lang="de-DE" dirty="0" smtClean="0"/>
              <a:t>Figuren aus der Mythologie</a:t>
            </a:r>
          </a:p>
          <a:p>
            <a:pPr>
              <a:lnSpc>
                <a:spcPct val="90000"/>
              </a:lnSpc>
            </a:pPr>
            <a:r>
              <a:rPr lang="de-DE" dirty="0" smtClean="0"/>
              <a:t>Obligate Verwendung des Chors</a:t>
            </a:r>
          </a:p>
          <a:p>
            <a:pPr>
              <a:lnSpc>
                <a:spcPct val="90000"/>
              </a:lnSpc>
            </a:pPr>
            <a:r>
              <a:rPr lang="de-DE" dirty="0" smtClean="0"/>
              <a:t>Einheitliche Handlung</a:t>
            </a:r>
          </a:p>
          <a:p>
            <a:pPr>
              <a:lnSpc>
                <a:spcPct val="90000"/>
              </a:lnSpc>
            </a:pPr>
            <a:r>
              <a:rPr lang="de-DE" dirty="0" smtClean="0"/>
              <a:t>Keine Nebenhandlungen, keine Nebenfiguren</a:t>
            </a:r>
          </a:p>
          <a:p>
            <a:pPr>
              <a:lnSpc>
                <a:spcPct val="90000"/>
              </a:lnSpc>
            </a:pPr>
            <a:r>
              <a:rPr lang="de-DE" dirty="0" smtClean="0"/>
              <a:t>Sprache am pastoralen Charakter orientiert</a:t>
            </a:r>
          </a:p>
          <a:p>
            <a:endParaRPr lang="de-D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Opernkritik und Opernreform</a:t>
            </a:r>
            <a:endParaRPr lang="de-DE" dirty="0"/>
          </a:p>
        </p:txBody>
      </p:sp>
      <p:sp>
        <p:nvSpPr>
          <p:cNvPr id="3" name="Inhaltsplatzhalter 2"/>
          <p:cNvSpPr>
            <a:spLocks noGrp="1"/>
          </p:cNvSpPr>
          <p:nvPr>
            <p:ph idx="1"/>
          </p:nvPr>
        </p:nvSpPr>
        <p:spPr/>
        <p:txBody>
          <a:bodyPr/>
          <a:lstStyle/>
          <a:p>
            <a:r>
              <a:rPr lang="de-DE" dirty="0" smtClean="0"/>
              <a:t>Die Arien sind keine Abgangsarien</a:t>
            </a:r>
          </a:p>
          <a:p>
            <a:r>
              <a:rPr lang="de-DE" dirty="0" smtClean="0"/>
              <a:t>Arien sind daher flexibel einsetzbar</a:t>
            </a:r>
          </a:p>
          <a:p>
            <a:r>
              <a:rPr lang="de-DE" dirty="0" smtClean="0"/>
              <a:t>Arien gehen teilweise in </a:t>
            </a:r>
            <a:r>
              <a:rPr lang="de-DE" dirty="0" err="1" smtClean="0"/>
              <a:t>Ariosi</a:t>
            </a:r>
            <a:r>
              <a:rPr lang="de-DE" dirty="0" smtClean="0"/>
              <a:t> über oder werden mit Chören gekoppelt</a:t>
            </a:r>
          </a:p>
          <a:p>
            <a:r>
              <a:rPr lang="de-DE" dirty="0" smtClean="0"/>
              <a:t>Die </a:t>
            </a:r>
            <a:r>
              <a:rPr lang="de-DE" dirty="0" err="1" smtClean="0"/>
              <a:t>Recitativi</a:t>
            </a:r>
            <a:r>
              <a:rPr lang="de-DE" dirty="0" smtClean="0"/>
              <a:t> </a:t>
            </a:r>
            <a:r>
              <a:rPr lang="de-DE" dirty="0" err="1" smtClean="0"/>
              <a:t>accompagnati</a:t>
            </a:r>
            <a:r>
              <a:rPr lang="de-DE" dirty="0" smtClean="0"/>
              <a:t> werden auch für Dialoge verwendet</a:t>
            </a:r>
          </a:p>
          <a:p>
            <a:r>
              <a:rPr lang="de-DE" dirty="0" smtClean="0"/>
              <a:t>Die Orchesterbegleitung ist in der Regel illustrativer, nicht dramatischer Natur</a:t>
            </a:r>
          </a:p>
          <a:p>
            <a:endParaRPr lang="de-D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Opernkritik und Opernreform</a:t>
            </a:r>
            <a:endParaRPr lang="de-DE" dirty="0"/>
          </a:p>
        </p:txBody>
      </p:sp>
      <p:sp>
        <p:nvSpPr>
          <p:cNvPr id="3" name="Inhaltsplatzhalter 2"/>
          <p:cNvSpPr>
            <a:spLocks noGrp="1"/>
          </p:cNvSpPr>
          <p:nvPr>
            <p:ph idx="1"/>
          </p:nvPr>
        </p:nvSpPr>
        <p:spPr/>
        <p:txBody>
          <a:bodyPr/>
          <a:lstStyle/>
          <a:p>
            <a:r>
              <a:rPr lang="de-DE" dirty="0" smtClean="0"/>
              <a:t>Neu  ist in Glucks </a:t>
            </a:r>
            <a:r>
              <a:rPr lang="de-DE" i="1" dirty="0" smtClean="0"/>
              <a:t>Orfeo</a:t>
            </a:r>
            <a:r>
              <a:rPr lang="de-DE" dirty="0" smtClean="0"/>
              <a:t> eher die Ästhetik:</a:t>
            </a:r>
          </a:p>
          <a:p>
            <a:pPr>
              <a:buNone/>
            </a:pPr>
            <a:r>
              <a:rPr lang="de-DE" dirty="0" smtClean="0"/>
              <a:t>– der Einsatz des Orchesters auch für dramatische Zwecke</a:t>
            </a:r>
          </a:p>
          <a:p>
            <a:pPr>
              <a:buNone/>
            </a:pPr>
            <a:r>
              <a:rPr lang="de-DE" dirty="0" smtClean="0"/>
              <a:t> – die Teilung in drei Akte anstatt der in der „</a:t>
            </a:r>
            <a:r>
              <a:rPr lang="de-DE" dirty="0" err="1" smtClean="0"/>
              <a:t>Azione</a:t>
            </a:r>
            <a:r>
              <a:rPr lang="de-DE" dirty="0" smtClean="0"/>
              <a:t> </a:t>
            </a:r>
            <a:r>
              <a:rPr lang="de-DE" dirty="0" err="1" smtClean="0"/>
              <a:t>teatrale</a:t>
            </a:r>
            <a:r>
              <a:rPr lang="de-DE" dirty="0" smtClean="0"/>
              <a:t>“ üblichen zwei.</a:t>
            </a:r>
            <a:endParaRPr lang="de-DE" dirty="0"/>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2177</Words>
  <Application>Microsoft Office PowerPoint</Application>
  <PresentationFormat>Bildschirmpräsentation (4:3)</PresentationFormat>
  <Paragraphs>242</Paragraphs>
  <Slides>46</Slides>
  <Notes>2</Notes>
  <HiddenSlides>0</HiddenSlides>
  <MMClips>0</MMClips>
  <ScaleCrop>false</ScaleCrop>
  <HeadingPairs>
    <vt:vector size="4" baseType="variant">
      <vt:variant>
        <vt:lpstr>Design</vt:lpstr>
      </vt:variant>
      <vt:variant>
        <vt:i4>1</vt:i4>
      </vt:variant>
      <vt:variant>
        <vt:lpstr>Folientitel</vt:lpstr>
      </vt:variant>
      <vt:variant>
        <vt:i4>46</vt:i4>
      </vt:variant>
    </vt:vector>
  </HeadingPairs>
  <TitlesOfParts>
    <vt:vector size="47" baseType="lpstr">
      <vt:lpstr>Larissa-Design</vt:lpstr>
      <vt:lpstr>Musikgeschichte der europäischen Neuzeit</vt:lpstr>
      <vt:lpstr>Folie 2</vt:lpstr>
      <vt:lpstr>Opernkritik und Opernreform</vt:lpstr>
      <vt:lpstr>Opernkritik und Opernreform</vt:lpstr>
      <vt:lpstr>Opernkritik und Opernreform</vt:lpstr>
      <vt:lpstr>Opernkritik und Opernreform</vt:lpstr>
      <vt:lpstr>Opernkritik und Opernreform</vt:lpstr>
      <vt:lpstr>Opernkritik und Opernreform</vt:lpstr>
      <vt:lpstr>Opernkritik und Opernreform</vt:lpstr>
      <vt:lpstr>Opernkritik und Opernreform</vt:lpstr>
      <vt:lpstr>Folie 11</vt:lpstr>
      <vt:lpstr>Protestantische Kirchenmusik</vt:lpstr>
      <vt:lpstr>Protestantische Kirchenmusik</vt:lpstr>
      <vt:lpstr>Protestantische Kirchenmusik</vt:lpstr>
      <vt:lpstr>Protestantische Kirchenmusik</vt:lpstr>
      <vt:lpstr>Protestantische Kirchenmusik</vt:lpstr>
      <vt:lpstr>Protestantische Kirchenmusik</vt:lpstr>
      <vt:lpstr>Protestantische Kirchenmusik</vt:lpstr>
      <vt:lpstr>Protestantische Kirchenmusik</vt:lpstr>
      <vt:lpstr>Protestantische Kirchenmusik</vt:lpstr>
      <vt:lpstr>Protestantische Kirchenmusik</vt:lpstr>
      <vt:lpstr>Gattungen protestantischer Kirchenmusik</vt:lpstr>
      <vt:lpstr>Gattungen protestantischer Kirchenmusik</vt:lpstr>
      <vt:lpstr>Gattungen protestantischer Kirchenmusik</vt:lpstr>
      <vt:lpstr>Gattungen protestantischer Kirchenmusik</vt:lpstr>
      <vt:lpstr>Geistliches Konzert Weckmann: Wie liegt die Stadt</vt:lpstr>
      <vt:lpstr>Geistliches Konzert Weckmann: Wie liegt die Stadt</vt:lpstr>
      <vt:lpstr>Geistliches Konzert Weckmann: Wie liegt die Stadt</vt:lpstr>
      <vt:lpstr>Geistliches Konzert Weckmann: Wie liegt die Stadt</vt:lpstr>
      <vt:lpstr>Geistliches Konzert Weckmann: Wie liegt die Stadt</vt:lpstr>
      <vt:lpstr>Folie 31</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lpstr>Kirchenkantate J. S. Bach: Nimm von uns, Herr</vt:lpstr>
    </vt:vector>
  </TitlesOfParts>
  <Company>Universitaet Wuerzburg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Musikgeschichte der europäischen Neuzeit</dc:title>
  <dc:creator>mad38na</dc:creator>
  <cp:lastModifiedBy>mad38na</cp:lastModifiedBy>
  <cp:revision>1576</cp:revision>
  <dcterms:created xsi:type="dcterms:W3CDTF">2011-10-26T14:53:58Z</dcterms:created>
  <dcterms:modified xsi:type="dcterms:W3CDTF">2012-01-13T11:12:36Z</dcterms:modified>
</cp:coreProperties>
</file>