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71" r:id="rId7"/>
    <p:sldId id="272" r:id="rId8"/>
    <p:sldId id="273" r:id="rId9"/>
    <p:sldId id="274" r:id="rId10"/>
    <p:sldId id="258" r:id="rId11"/>
    <p:sldId id="267" r:id="rId12"/>
    <p:sldId id="311" r:id="rId13"/>
    <p:sldId id="259" r:id="rId14"/>
    <p:sldId id="260" r:id="rId15"/>
    <p:sldId id="261" r:id="rId16"/>
    <p:sldId id="262" r:id="rId17"/>
    <p:sldId id="263" r:id="rId18"/>
    <p:sldId id="264" r:id="rId19"/>
    <p:sldId id="265" r:id="rId20"/>
    <p:sldId id="266" r:id="rId21"/>
    <p:sldId id="275" r:id="rId22"/>
    <p:sldId id="276" r:id="rId23"/>
    <p:sldId id="277" r:id="rId24"/>
    <p:sldId id="278" r:id="rId25"/>
    <p:sldId id="279" r:id="rId26"/>
    <p:sldId id="280" r:id="rId27"/>
    <p:sldId id="281" r:id="rId28"/>
    <p:sldId id="282" r:id="rId29"/>
    <p:sldId id="283" r:id="rId30"/>
    <p:sldId id="285" r:id="rId31"/>
    <p:sldId id="287" r:id="rId32"/>
    <p:sldId id="288" r:id="rId33"/>
    <p:sldId id="289" r:id="rId34"/>
    <p:sldId id="290" r:id="rId35"/>
    <p:sldId id="291" r:id="rId36"/>
    <p:sldId id="312" r:id="rId37"/>
    <p:sldId id="286" r:id="rId38"/>
    <p:sldId id="292" r:id="rId39"/>
    <p:sldId id="293" r:id="rId40"/>
    <p:sldId id="294" r:id="rId41"/>
    <p:sldId id="295" r:id="rId42"/>
    <p:sldId id="313" r:id="rId43"/>
    <p:sldId id="314" r:id="rId44"/>
    <p:sldId id="315" r:id="rId45"/>
    <p:sldId id="316" r:id="rId46"/>
    <p:sldId id="317" r:id="rId47"/>
    <p:sldId id="296" r:id="rId48"/>
    <p:sldId id="297" r:id="rId49"/>
    <p:sldId id="298" r:id="rId50"/>
    <p:sldId id="299" r:id="rId51"/>
    <p:sldId id="302" r:id="rId52"/>
    <p:sldId id="303" r:id="rId53"/>
    <p:sldId id="304" r:id="rId54"/>
    <p:sldId id="305" r:id="rId55"/>
    <p:sldId id="306" r:id="rId56"/>
    <p:sldId id="307" r:id="rId57"/>
    <p:sldId id="308" r:id="rId58"/>
    <p:sldId id="310" r:id="rId59"/>
    <p:sldId id="309" r:id="rId6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54A2A3F-BCD7-4D0C-886D-60B33B605093}" type="datetimeFigureOut">
              <a:rPr lang="de-DE" smtClean="0"/>
              <a:pPr/>
              <a:t>04.11.2011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BDD70CB-43CE-4B2E-B2C7-FFB6C0278EB4}"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A2A3F-BCD7-4D0C-886D-60B33B605093}" type="datetimeFigureOut">
              <a:rPr lang="de-DE" smtClean="0"/>
              <a:pPr/>
              <a:t>04.11.2011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D70CB-43CE-4B2E-B2C7-FFB6C0278EB4}"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6000" b="1" dirty="0" smtClean="0"/>
              <a:t>Musikgeschichte der europäischen Neuzeit</a:t>
            </a:r>
            <a:endParaRPr lang="de-DE" sz="6000" b="1" dirty="0"/>
          </a:p>
        </p:txBody>
      </p:sp>
      <p:sp>
        <p:nvSpPr>
          <p:cNvPr id="3" name="Untertitel 2"/>
          <p:cNvSpPr>
            <a:spLocks noGrp="1"/>
          </p:cNvSpPr>
          <p:nvPr>
            <p:ph type="subTitle" idx="1"/>
          </p:nvPr>
        </p:nvSpPr>
        <p:spPr/>
        <p:txBody>
          <a:bodyPr>
            <a:normAutofit fontScale="92500"/>
          </a:bodyPr>
          <a:lstStyle/>
          <a:p>
            <a:endParaRPr lang="de-DE" sz="4400" b="1" dirty="0" smtClean="0"/>
          </a:p>
          <a:p>
            <a:r>
              <a:rPr lang="de-DE" sz="4400" b="1" dirty="0" smtClean="0"/>
              <a:t>Repertorium zur Vorlesung</a:t>
            </a:r>
            <a:endParaRPr lang="de-DE"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98178"/>
          </a:xfrm>
        </p:spPr>
        <p:txBody>
          <a:bodyPr>
            <a:normAutofit fontScale="90000"/>
          </a:bodyPr>
          <a:lstStyle/>
          <a:p>
            <a:r>
              <a:rPr lang="de-DE" b="1" dirty="0" smtClean="0"/>
              <a:t>Definition historisch II</a:t>
            </a:r>
            <a:br>
              <a:rPr lang="de-DE" b="1" dirty="0" smtClean="0"/>
            </a:br>
            <a:r>
              <a:rPr lang="de-DE" sz="4000" b="1" dirty="0" smtClean="0"/>
              <a:t>Johannes </a:t>
            </a:r>
            <a:r>
              <a:rPr lang="de-DE" sz="4000" b="1" dirty="0" err="1" smtClean="0"/>
              <a:t>Tinctoris</a:t>
            </a:r>
            <a:r>
              <a:rPr lang="de-DE" sz="4000" b="1" dirty="0" smtClean="0"/>
              <a:t>, </a:t>
            </a:r>
            <a:r>
              <a:rPr lang="de-DE" sz="4000" b="1" i="1" dirty="0" err="1" smtClean="0"/>
              <a:t>Diffinitorium</a:t>
            </a:r>
            <a:r>
              <a:rPr lang="de-DE" sz="4000" b="1" i="1" dirty="0" smtClean="0"/>
              <a:t> </a:t>
            </a:r>
            <a:r>
              <a:rPr lang="de-DE" sz="4000" b="1" i="1" dirty="0" err="1" smtClean="0"/>
              <a:t>musicae</a:t>
            </a:r>
            <a:r>
              <a:rPr lang="de-DE" sz="4000" b="1" dirty="0" smtClean="0"/>
              <a:t> (1495) </a:t>
            </a:r>
            <a:endParaRPr lang="de-DE" sz="4000" b="1" dirty="0"/>
          </a:p>
        </p:txBody>
      </p:sp>
      <p:sp>
        <p:nvSpPr>
          <p:cNvPr id="3" name="Inhaltsplatzhalter 2"/>
          <p:cNvSpPr>
            <a:spLocks noGrp="1"/>
          </p:cNvSpPr>
          <p:nvPr>
            <p:ph idx="1"/>
          </p:nvPr>
        </p:nvSpPr>
        <p:spPr>
          <a:xfrm>
            <a:off x="457200" y="1700808"/>
            <a:ext cx="8229600" cy="4425355"/>
          </a:xfrm>
        </p:spPr>
        <p:txBody>
          <a:bodyPr>
            <a:normAutofit fontScale="92500" lnSpcReduction="10000"/>
          </a:bodyPr>
          <a:lstStyle/>
          <a:p>
            <a:pPr>
              <a:buNone/>
            </a:pPr>
            <a:r>
              <a:rPr lang="de-DE" dirty="0" smtClean="0"/>
              <a:t>	</a:t>
            </a:r>
          </a:p>
          <a:p>
            <a:pPr>
              <a:buNone/>
            </a:pPr>
            <a:r>
              <a:rPr lang="de-DE" b="1" dirty="0" smtClean="0"/>
              <a:t>	</a:t>
            </a:r>
            <a:r>
              <a:rPr lang="de-DE" sz="4000" b="1" dirty="0" err="1" smtClean="0"/>
              <a:t>Motetum</a:t>
            </a:r>
            <a:r>
              <a:rPr lang="de-DE" sz="4000" b="1" dirty="0" smtClean="0"/>
              <a:t> </a:t>
            </a:r>
            <a:r>
              <a:rPr lang="de-DE" sz="4000" b="1" dirty="0" err="1" smtClean="0"/>
              <a:t>est</a:t>
            </a:r>
            <a:r>
              <a:rPr lang="de-DE" sz="4000" b="1" dirty="0" smtClean="0"/>
              <a:t> </a:t>
            </a:r>
            <a:r>
              <a:rPr lang="de-DE" sz="4000" b="1" dirty="0" err="1" smtClean="0"/>
              <a:t>cantus</a:t>
            </a:r>
            <a:r>
              <a:rPr lang="de-DE" sz="4000" b="1" dirty="0" smtClean="0"/>
              <a:t> </a:t>
            </a:r>
            <a:r>
              <a:rPr lang="de-DE" sz="4000" b="1" dirty="0" err="1" smtClean="0"/>
              <a:t>mediocris</a:t>
            </a:r>
            <a:r>
              <a:rPr lang="de-DE" sz="4000" b="1" dirty="0" smtClean="0"/>
              <a:t> </a:t>
            </a:r>
            <a:r>
              <a:rPr lang="de-DE" sz="4000" b="1" dirty="0" err="1" smtClean="0"/>
              <a:t>cui</a:t>
            </a:r>
            <a:r>
              <a:rPr lang="de-DE" sz="4000" b="1" dirty="0" smtClean="0"/>
              <a:t> </a:t>
            </a:r>
            <a:r>
              <a:rPr lang="de-DE" sz="4000" b="1" dirty="0" err="1" smtClean="0"/>
              <a:t>verba</a:t>
            </a:r>
            <a:r>
              <a:rPr lang="de-DE" sz="4000" b="1" dirty="0" smtClean="0"/>
              <a:t> </a:t>
            </a:r>
            <a:r>
              <a:rPr lang="de-DE" sz="4000" b="1" dirty="0" err="1" smtClean="0"/>
              <a:t>cujusvis</a:t>
            </a:r>
            <a:r>
              <a:rPr lang="de-DE" sz="4000" b="1" dirty="0" smtClean="0"/>
              <a:t> </a:t>
            </a:r>
            <a:r>
              <a:rPr lang="de-DE" sz="4000" b="1" dirty="0" err="1" smtClean="0"/>
              <a:t>materiae</a:t>
            </a:r>
            <a:r>
              <a:rPr lang="de-DE" sz="4000" b="1" dirty="0" smtClean="0"/>
              <a:t>, </a:t>
            </a:r>
            <a:r>
              <a:rPr lang="de-DE" sz="4000" b="1" dirty="0" err="1" smtClean="0"/>
              <a:t>sed</a:t>
            </a:r>
            <a:r>
              <a:rPr lang="de-DE" sz="4000" b="1" dirty="0" smtClean="0"/>
              <a:t> </a:t>
            </a:r>
            <a:r>
              <a:rPr lang="de-DE" sz="4000" b="1" dirty="0" err="1" smtClean="0"/>
              <a:t>frequentius</a:t>
            </a:r>
            <a:r>
              <a:rPr lang="de-DE" sz="4000" b="1" dirty="0" smtClean="0"/>
              <a:t> </a:t>
            </a:r>
            <a:r>
              <a:rPr lang="de-DE" sz="4000" b="1" dirty="0" err="1" smtClean="0"/>
              <a:t>divinae</a:t>
            </a:r>
            <a:r>
              <a:rPr lang="de-DE" sz="4000" b="1" dirty="0" smtClean="0"/>
              <a:t> </a:t>
            </a:r>
            <a:r>
              <a:rPr lang="de-DE" sz="4000" b="1" dirty="0" err="1" smtClean="0"/>
              <a:t>supponuntur</a:t>
            </a:r>
            <a:r>
              <a:rPr lang="de-DE" sz="4000" b="1" dirty="0" smtClean="0"/>
              <a:t>.</a:t>
            </a:r>
          </a:p>
          <a:p>
            <a:pPr>
              <a:buNone/>
            </a:pPr>
            <a:r>
              <a:rPr lang="de-DE" sz="4000" b="1" dirty="0" smtClean="0"/>
              <a:t>	</a:t>
            </a:r>
            <a:r>
              <a:rPr lang="de-DE" sz="4000" b="1" i="1" dirty="0" smtClean="0">
                <a:solidFill>
                  <a:srgbClr val="FF0000"/>
                </a:solidFill>
              </a:rPr>
              <a:t>Die Motette ist ein Gesang </a:t>
            </a:r>
            <a:r>
              <a:rPr lang="de-DE" sz="4000" b="1" i="1" dirty="0" smtClean="0">
                <a:solidFill>
                  <a:srgbClr val="FF0000"/>
                </a:solidFill>
              </a:rPr>
              <a:t>gemäßigter </a:t>
            </a:r>
            <a:r>
              <a:rPr lang="de-DE" sz="4000" b="1" i="1" dirty="0" smtClean="0">
                <a:solidFill>
                  <a:srgbClr val="FF0000"/>
                </a:solidFill>
              </a:rPr>
              <a:t>Ausdehnung, dem Worte jeglichen Inhalts, jedoch häufig geistliche unterlegt werden.</a:t>
            </a:r>
            <a:endParaRPr lang="de-DE" sz="40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b="1" dirty="0" smtClean="0"/>
              <a:t>Definition historisch II</a:t>
            </a:r>
            <a:br>
              <a:rPr lang="de-DE" sz="3600" b="1" dirty="0" smtClean="0"/>
            </a:br>
            <a:r>
              <a:rPr lang="de-DE" sz="3600" b="1" dirty="0" smtClean="0"/>
              <a:t>Johannes </a:t>
            </a:r>
            <a:r>
              <a:rPr lang="de-DE" sz="3600" b="1" dirty="0" err="1" smtClean="0"/>
              <a:t>Tinctoris</a:t>
            </a:r>
            <a:r>
              <a:rPr lang="de-DE" sz="3600" b="1" dirty="0" smtClean="0"/>
              <a:t>, </a:t>
            </a:r>
            <a:r>
              <a:rPr lang="de-DE" sz="3600" b="1" i="1" dirty="0" err="1" smtClean="0"/>
              <a:t>Diffinitorium</a:t>
            </a:r>
            <a:r>
              <a:rPr lang="de-DE" sz="3600" b="1" i="1" dirty="0" smtClean="0"/>
              <a:t> </a:t>
            </a:r>
            <a:r>
              <a:rPr lang="de-DE" sz="3600" b="1" i="1" dirty="0" err="1" smtClean="0"/>
              <a:t>musicae</a:t>
            </a:r>
            <a:endParaRPr lang="de-DE" sz="3600" dirty="0"/>
          </a:p>
        </p:txBody>
      </p:sp>
      <p:sp>
        <p:nvSpPr>
          <p:cNvPr id="3" name="Inhaltsplatzhalter 2"/>
          <p:cNvSpPr>
            <a:spLocks noGrp="1"/>
          </p:cNvSpPr>
          <p:nvPr>
            <p:ph idx="1"/>
          </p:nvPr>
        </p:nvSpPr>
        <p:spPr/>
        <p:txBody>
          <a:bodyPr>
            <a:normAutofit/>
          </a:bodyPr>
          <a:lstStyle/>
          <a:p>
            <a:r>
              <a:rPr lang="de-DE" sz="3600" dirty="0" smtClean="0"/>
              <a:t>Die sehr offene Definition der Motette von Johannes </a:t>
            </a:r>
            <a:r>
              <a:rPr lang="de-DE" sz="3600" dirty="0" err="1" smtClean="0"/>
              <a:t>Tinctoris</a:t>
            </a:r>
            <a:r>
              <a:rPr lang="de-DE" sz="3600" dirty="0" smtClean="0"/>
              <a:t> zeigt, dass sich auch für das 16. Jh. </a:t>
            </a:r>
            <a:r>
              <a:rPr lang="de-DE" sz="3600" b="1" dirty="0" smtClean="0"/>
              <a:t>keine einheitliche Gattungsdefinition </a:t>
            </a:r>
            <a:r>
              <a:rPr lang="de-DE" sz="3600" dirty="0" smtClean="0"/>
              <a:t>der Motette formulieren lässt</a:t>
            </a:r>
          </a:p>
          <a:p>
            <a:r>
              <a:rPr lang="de-DE" sz="3600" dirty="0" smtClean="0"/>
              <a:t>Die Motetten können liturgisch sein, müssen es aber nicht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b="1" dirty="0" smtClean="0"/>
              <a:t>Definition historisch II</a:t>
            </a:r>
            <a:br>
              <a:rPr lang="de-DE" sz="3600" b="1" dirty="0" smtClean="0"/>
            </a:br>
            <a:r>
              <a:rPr lang="de-DE" sz="3600" b="1" dirty="0" smtClean="0"/>
              <a:t>Johannes </a:t>
            </a:r>
            <a:r>
              <a:rPr lang="de-DE" sz="3600" b="1" dirty="0" err="1" smtClean="0"/>
              <a:t>Tinctoris</a:t>
            </a:r>
            <a:r>
              <a:rPr lang="de-DE" sz="3600" b="1" dirty="0" smtClean="0"/>
              <a:t>, </a:t>
            </a:r>
            <a:r>
              <a:rPr lang="de-DE" sz="3600" b="1" i="1" dirty="0" err="1" smtClean="0"/>
              <a:t>Diffinitorium</a:t>
            </a:r>
            <a:r>
              <a:rPr lang="de-DE" sz="3600" b="1" i="1" dirty="0" smtClean="0"/>
              <a:t> </a:t>
            </a:r>
            <a:r>
              <a:rPr lang="de-DE" sz="3600" b="1" i="1" dirty="0" err="1" smtClean="0"/>
              <a:t>musicae</a:t>
            </a:r>
            <a:endParaRPr lang="de-DE" sz="3600" dirty="0"/>
          </a:p>
        </p:txBody>
      </p:sp>
      <p:sp>
        <p:nvSpPr>
          <p:cNvPr id="3" name="Inhaltsplatzhalter 2"/>
          <p:cNvSpPr>
            <a:spLocks noGrp="1"/>
          </p:cNvSpPr>
          <p:nvPr>
            <p:ph idx="1"/>
          </p:nvPr>
        </p:nvSpPr>
        <p:spPr>
          <a:xfrm>
            <a:off x="457200" y="1600200"/>
            <a:ext cx="8229600" cy="4925144"/>
          </a:xfrm>
        </p:spPr>
        <p:txBody>
          <a:bodyPr>
            <a:normAutofit/>
          </a:bodyPr>
          <a:lstStyle/>
          <a:p>
            <a:r>
              <a:rPr lang="de-DE" sz="3600" dirty="0" smtClean="0"/>
              <a:t>Gegenüber dem 13. bzw. 14. Jh. sind geistliche Texte im 16. Jh. </a:t>
            </a:r>
            <a:r>
              <a:rPr lang="de-DE" sz="3600" dirty="0" smtClean="0"/>
              <a:t>Jedoch in </a:t>
            </a:r>
            <a:r>
              <a:rPr lang="de-DE" sz="3600" dirty="0" smtClean="0"/>
              <a:t>der Überzahl </a:t>
            </a:r>
          </a:p>
          <a:p>
            <a:r>
              <a:rPr lang="de-DE" sz="3600" dirty="0" smtClean="0"/>
              <a:t>Allerdings ist im 16. Jh. die Grenze zwischen „geistlich“ und „weltlich“ fließend</a:t>
            </a:r>
          </a:p>
          <a:p>
            <a:r>
              <a:rPr lang="de-DE" sz="3600" dirty="0" smtClean="0"/>
              <a:t>Zur weiteren Gattungsdifferenzierung               </a:t>
            </a:r>
            <a:r>
              <a:rPr lang="de-DE" sz="3600" b="1" dirty="0" smtClean="0"/>
              <a:t>-&gt; Vorlesung </a:t>
            </a:r>
          </a:p>
          <a:p>
            <a:endParaRPr lang="de-DE"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  </a:t>
            </a:r>
            <a:endParaRPr lang="de-DE" b="1" dirty="0"/>
          </a:p>
        </p:txBody>
      </p:sp>
      <p:sp>
        <p:nvSpPr>
          <p:cNvPr id="3" name="Inhaltsplatzhalter 2"/>
          <p:cNvSpPr>
            <a:spLocks noGrp="1"/>
          </p:cNvSpPr>
          <p:nvPr>
            <p:ph idx="1"/>
          </p:nvPr>
        </p:nvSpPr>
        <p:spPr/>
        <p:txBody>
          <a:bodyPr>
            <a:normAutofit fontScale="92500"/>
          </a:bodyPr>
          <a:lstStyle/>
          <a:p>
            <a:pPr algn="ctr">
              <a:buNone/>
            </a:pPr>
            <a:r>
              <a:rPr lang="de-DE" sz="4000" b="1" dirty="0" smtClean="0"/>
              <a:t>Satztechnische Strukturen in der Motette des 15. und 16. Jahrhunderts</a:t>
            </a:r>
            <a:endParaRPr lang="de-DE" sz="4000" dirty="0" smtClean="0"/>
          </a:p>
          <a:p>
            <a:pPr algn="ctr">
              <a:buNone/>
            </a:pPr>
            <a:r>
              <a:rPr lang="de-DE" dirty="0" smtClean="0"/>
              <a:t>	</a:t>
            </a:r>
            <a:endParaRPr lang="de-DE" sz="4000" b="1" dirty="0" smtClean="0"/>
          </a:p>
          <a:p>
            <a:pPr marL="514350" indent="-514350">
              <a:buAutoNum type="arabicPeriod"/>
            </a:pPr>
            <a:r>
              <a:rPr lang="de-DE" sz="3600" b="1" dirty="0" smtClean="0"/>
              <a:t>Tenormotette: Dufay</a:t>
            </a:r>
          </a:p>
          <a:p>
            <a:pPr marL="514350" indent="-514350">
              <a:buAutoNum type="arabicPeriod"/>
            </a:pPr>
            <a:r>
              <a:rPr lang="de-DE" sz="3600" b="1" dirty="0" smtClean="0"/>
              <a:t>Choralparaphrase: </a:t>
            </a:r>
            <a:r>
              <a:rPr lang="de-DE" sz="3600" b="1" dirty="0" err="1" smtClean="0"/>
              <a:t>Josquin</a:t>
            </a:r>
            <a:endParaRPr lang="de-DE" sz="3600" b="1" dirty="0" smtClean="0"/>
          </a:p>
          <a:p>
            <a:pPr marL="514350" indent="-514350">
              <a:buNone/>
            </a:pPr>
            <a:r>
              <a:rPr lang="de-DE" sz="3600" b="1" dirty="0" smtClean="0"/>
              <a:t>Exkurs: Die Generation nach </a:t>
            </a:r>
            <a:r>
              <a:rPr lang="de-DE" sz="3600" b="1" dirty="0" err="1" smtClean="0"/>
              <a:t>Josquin</a:t>
            </a:r>
            <a:endParaRPr lang="de-DE" sz="3600" b="1" dirty="0" smtClean="0"/>
          </a:p>
          <a:p>
            <a:pPr marL="514350" indent="-514350">
              <a:buNone/>
            </a:pPr>
            <a:r>
              <a:rPr lang="de-DE" sz="3600" b="1" dirty="0" smtClean="0"/>
              <a:t>3.	</a:t>
            </a:r>
            <a:r>
              <a:rPr lang="de-DE" sz="3600" b="1" dirty="0" err="1" smtClean="0"/>
              <a:t>Durchimitierte</a:t>
            </a:r>
            <a:r>
              <a:rPr lang="de-DE" sz="3600" b="1" dirty="0" smtClean="0"/>
              <a:t> Motette: Palestrina</a:t>
            </a:r>
            <a:endParaRPr lang="de-DE"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1. Tenormotette: Dufay</a:t>
            </a:r>
            <a:endParaRPr lang="de-DE" dirty="0"/>
          </a:p>
        </p:txBody>
      </p:sp>
      <p:sp>
        <p:nvSpPr>
          <p:cNvPr id="3" name="Inhaltsplatzhalter 2"/>
          <p:cNvSpPr>
            <a:spLocks noGrp="1"/>
          </p:cNvSpPr>
          <p:nvPr>
            <p:ph idx="1"/>
          </p:nvPr>
        </p:nvSpPr>
        <p:spPr/>
        <p:txBody>
          <a:bodyPr>
            <a:normAutofit/>
          </a:bodyPr>
          <a:lstStyle/>
          <a:p>
            <a:pPr algn="ctr">
              <a:buFontTx/>
              <a:buNone/>
            </a:pPr>
            <a:r>
              <a:rPr lang="de-DE" sz="4800" i="1" dirty="0" smtClean="0"/>
              <a:t>Domweihmusik</a:t>
            </a:r>
          </a:p>
          <a:p>
            <a:pPr algn="ctr">
              <a:buFontTx/>
              <a:buNone/>
            </a:pPr>
            <a:endParaRPr lang="de-DE" sz="4400" i="1" dirty="0" smtClean="0"/>
          </a:p>
          <a:p>
            <a:pPr algn="ctr">
              <a:buFontTx/>
              <a:buNone/>
            </a:pPr>
            <a:r>
              <a:rPr lang="de-DE" sz="4400" b="1" i="1" dirty="0" err="1" smtClean="0"/>
              <a:t>Nuper</a:t>
            </a:r>
            <a:r>
              <a:rPr lang="de-DE" sz="4400" b="1" i="1" dirty="0" smtClean="0"/>
              <a:t> </a:t>
            </a:r>
            <a:r>
              <a:rPr lang="de-DE" sz="4400" b="1" i="1" dirty="0" err="1" smtClean="0"/>
              <a:t>rosarum</a:t>
            </a:r>
            <a:r>
              <a:rPr lang="de-DE" sz="4400" b="1" i="1" dirty="0" smtClean="0"/>
              <a:t> </a:t>
            </a:r>
            <a:r>
              <a:rPr lang="de-DE" sz="4400" b="1" i="1" dirty="0" err="1" smtClean="0"/>
              <a:t>flores</a:t>
            </a:r>
            <a:endParaRPr lang="de-DE" sz="4400" b="1" i="1" dirty="0" smtClean="0"/>
          </a:p>
          <a:p>
            <a:pPr algn="ctr">
              <a:buNone/>
            </a:pPr>
            <a:r>
              <a:rPr lang="de-DE" sz="4400" dirty="0" err="1" smtClean="0"/>
              <a:t>Isorhythmische</a:t>
            </a:r>
            <a:r>
              <a:rPr lang="de-DE" sz="4400" dirty="0" smtClean="0"/>
              <a:t> Motette zu vier Stimmen</a:t>
            </a:r>
            <a:endParaRPr lang="de-DE"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i="1" dirty="0"/>
          </a:p>
        </p:txBody>
      </p:sp>
      <p:sp>
        <p:nvSpPr>
          <p:cNvPr id="3" name="Inhaltsplatzhalter 2"/>
          <p:cNvSpPr>
            <a:spLocks noGrp="1"/>
          </p:cNvSpPr>
          <p:nvPr>
            <p:ph idx="1"/>
          </p:nvPr>
        </p:nvSpPr>
        <p:spPr/>
        <p:txBody>
          <a:bodyPr/>
          <a:lstStyle/>
          <a:p>
            <a:pPr>
              <a:buFontTx/>
              <a:buNone/>
            </a:pPr>
            <a:r>
              <a:rPr lang="de-DE" dirty="0" smtClean="0"/>
              <a:t>	</a:t>
            </a:r>
            <a:r>
              <a:rPr lang="de-DE" sz="4000" b="1" dirty="0" smtClean="0"/>
              <a:t>Die Motette </a:t>
            </a:r>
            <a:r>
              <a:rPr lang="de-DE" sz="4000" b="1" i="1" dirty="0" err="1" smtClean="0"/>
              <a:t>Nuper</a:t>
            </a:r>
            <a:r>
              <a:rPr lang="de-DE" sz="4000" b="1" i="1" dirty="0" smtClean="0"/>
              <a:t> </a:t>
            </a:r>
            <a:r>
              <a:rPr lang="de-DE" sz="4000" b="1" i="1" dirty="0" err="1" smtClean="0"/>
              <a:t>rosarum</a:t>
            </a:r>
            <a:r>
              <a:rPr lang="de-DE" sz="4000" b="1" i="1" dirty="0" smtClean="0"/>
              <a:t> </a:t>
            </a:r>
            <a:r>
              <a:rPr lang="de-DE" sz="4000" b="1" i="1" dirty="0" err="1" smtClean="0"/>
              <a:t>flores</a:t>
            </a:r>
            <a:r>
              <a:rPr lang="de-DE" sz="4000" b="1" dirty="0" smtClean="0"/>
              <a:t> wurde zur Einweihung des Florentiner Doms – der </a:t>
            </a:r>
            <a:r>
              <a:rPr lang="de-DE" sz="4000" b="1" i="1" dirty="0" err="1" smtClean="0"/>
              <a:t>Cattedrale</a:t>
            </a:r>
            <a:r>
              <a:rPr lang="de-DE" sz="4000" b="1" i="1" dirty="0" smtClean="0"/>
              <a:t> di Santa Maria del Fiore</a:t>
            </a:r>
            <a:r>
              <a:rPr lang="de-DE" sz="4000" b="1" dirty="0" smtClean="0"/>
              <a:t> – am 25. März 1436 komponiert und uraufgeführt.</a:t>
            </a:r>
          </a:p>
          <a:p>
            <a:pPr>
              <a:buFontTx/>
              <a:buNone/>
            </a:pPr>
            <a:r>
              <a:rPr lang="de-DE" sz="4000" b="1" dirty="0" smtClean="0"/>
              <a:t>	Die Konsekration vollzog Papst Eugen IV.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lnSpcReduction="10000"/>
          </a:bodyPr>
          <a:lstStyle/>
          <a:p>
            <a:pPr>
              <a:buNone/>
            </a:pPr>
            <a:endParaRPr lang="de-DE" dirty="0"/>
          </a:p>
          <a:p>
            <a:pPr>
              <a:buFontTx/>
              <a:buNone/>
            </a:pPr>
            <a:r>
              <a:rPr lang="de-DE" sz="3600" b="1" dirty="0" smtClean="0"/>
              <a:t>Der </a:t>
            </a:r>
          </a:p>
          <a:p>
            <a:pPr>
              <a:buFontTx/>
              <a:buNone/>
            </a:pPr>
            <a:r>
              <a:rPr lang="de-DE" sz="3600" b="1" dirty="0" smtClean="0"/>
              <a:t>Florentiner</a:t>
            </a:r>
          </a:p>
          <a:p>
            <a:pPr>
              <a:buFontTx/>
              <a:buNone/>
            </a:pPr>
            <a:r>
              <a:rPr lang="de-DE" sz="3600" b="1" dirty="0" smtClean="0"/>
              <a:t>Dom</a:t>
            </a:r>
          </a:p>
          <a:p>
            <a:pPr>
              <a:buFontTx/>
              <a:buNone/>
            </a:pPr>
            <a:endParaRPr lang="de-DE" sz="3600" b="1" dirty="0" smtClean="0"/>
          </a:p>
          <a:p>
            <a:pPr>
              <a:buFontTx/>
              <a:buNone/>
            </a:pPr>
            <a:r>
              <a:rPr lang="de-DE" sz="3600" b="1" dirty="0" smtClean="0"/>
              <a:t>(begonnen 1296, </a:t>
            </a:r>
          </a:p>
          <a:p>
            <a:pPr>
              <a:buFontTx/>
              <a:buNone/>
            </a:pPr>
            <a:r>
              <a:rPr lang="de-DE" sz="3600" b="1" dirty="0" smtClean="0"/>
              <a:t>geweiht 1436)</a:t>
            </a:r>
          </a:p>
          <a:p>
            <a:pPr>
              <a:buNone/>
            </a:pPr>
            <a:endParaRPr lang="de-DE" dirty="0"/>
          </a:p>
        </p:txBody>
      </p:sp>
      <p:pic>
        <p:nvPicPr>
          <p:cNvPr id="4" name="Picture 4" descr="F:\Grafik-Bilder\Florence_Santa_Maria_del_Fiore_front_and_tower.jpg"/>
          <p:cNvPicPr>
            <a:picLocks noChangeAspect="1" noChangeArrowheads="1"/>
          </p:cNvPicPr>
          <p:nvPr/>
        </p:nvPicPr>
        <p:blipFill>
          <a:blip r:embed="rId2" cstate="print"/>
          <a:srcRect b="3268"/>
          <a:stretch>
            <a:fillRect/>
          </a:stretch>
        </p:blipFill>
        <p:spPr bwMode="auto">
          <a:xfrm>
            <a:off x="4051300" y="0"/>
            <a:ext cx="50927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lnSpcReduction="10000"/>
          </a:bodyPr>
          <a:lstStyle/>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lgn="r">
              <a:lnSpc>
                <a:spcPct val="90000"/>
              </a:lnSpc>
              <a:buFontTx/>
              <a:buNone/>
            </a:pPr>
            <a:r>
              <a:rPr lang="de-DE" sz="3600" b="1" dirty="0" smtClean="0"/>
              <a:t>Der		 </a:t>
            </a:r>
          </a:p>
          <a:p>
            <a:pPr algn="r">
              <a:lnSpc>
                <a:spcPct val="90000"/>
              </a:lnSpc>
              <a:buFontTx/>
              <a:buNone/>
            </a:pPr>
            <a:r>
              <a:rPr lang="de-DE" sz="3600" b="1" dirty="0" smtClean="0"/>
              <a:t>Innenraum</a:t>
            </a:r>
          </a:p>
          <a:p>
            <a:pPr>
              <a:buNone/>
            </a:pPr>
            <a:endParaRPr lang="de-DE" dirty="0"/>
          </a:p>
        </p:txBody>
      </p:sp>
      <p:pic>
        <p:nvPicPr>
          <p:cNvPr id="4" name="Picture 4" descr="F:\Grafik-Bilder\Duomo_Firenze_Apr_2008.jpg"/>
          <p:cNvPicPr>
            <a:picLocks noChangeAspect="1" noChangeArrowheads="1"/>
          </p:cNvPicPr>
          <p:nvPr/>
        </p:nvPicPr>
        <p:blipFill>
          <a:blip r:embed="rId2" cstate="print"/>
          <a:srcRect/>
          <a:stretch>
            <a:fillRect/>
          </a:stretch>
        </p:blipFill>
        <p:spPr bwMode="auto">
          <a:xfrm>
            <a:off x="827584" y="0"/>
            <a:ext cx="563245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0" y="1600200"/>
            <a:ext cx="8686800" cy="4781128"/>
          </a:xfrm>
        </p:spPr>
        <p:txBody>
          <a:bodyPr>
            <a:normAutofit lnSpcReduction="10000"/>
          </a:bodyPr>
          <a:lstStyle/>
          <a:p>
            <a:pPr>
              <a:buFontTx/>
              <a:buNone/>
            </a:pPr>
            <a:endParaRPr lang="de-DE" b="1" dirty="0" smtClean="0"/>
          </a:p>
          <a:p>
            <a:pPr>
              <a:buFontTx/>
              <a:buNone/>
            </a:pPr>
            <a:endParaRPr lang="de-DE" b="1" dirty="0" smtClean="0"/>
          </a:p>
          <a:p>
            <a:pPr>
              <a:buFontTx/>
              <a:buNone/>
            </a:pPr>
            <a:r>
              <a:rPr lang="de-DE" sz="3600" b="1" dirty="0" smtClean="0"/>
              <a:t>Filippo</a:t>
            </a:r>
          </a:p>
          <a:p>
            <a:pPr>
              <a:buFontTx/>
              <a:buNone/>
            </a:pPr>
            <a:r>
              <a:rPr lang="de-DE" sz="3600" b="1" dirty="0" err="1" smtClean="0"/>
              <a:t>Brunelleschis</a:t>
            </a:r>
            <a:endParaRPr lang="de-DE" sz="3600" b="1" dirty="0" smtClean="0"/>
          </a:p>
          <a:p>
            <a:pPr>
              <a:buFontTx/>
              <a:buNone/>
            </a:pPr>
            <a:r>
              <a:rPr lang="de-DE" sz="3600" b="1" dirty="0" smtClean="0"/>
              <a:t>Kuppel</a:t>
            </a:r>
          </a:p>
          <a:p>
            <a:pPr>
              <a:buFontTx/>
              <a:buNone/>
            </a:pPr>
            <a:r>
              <a:rPr lang="de-DE" sz="3600" b="1" dirty="0" smtClean="0"/>
              <a:t>Höhe </a:t>
            </a:r>
            <a:r>
              <a:rPr lang="de-DE" sz="3600" b="1" dirty="0" smtClean="0"/>
              <a:t>c. 114m</a:t>
            </a:r>
            <a:endParaRPr lang="de-DE" sz="3600" b="1" dirty="0" smtClean="0"/>
          </a:p>
          <a:p>
            <a:pPr>
              <a:buFontTx/>
              <a:buNone/>
            </a:pPr>
            <a:r>
              <a:rPr lang="de-DE" sz="3600" b="1" dirty="0" err="1" smtClean="0"/>
              <a:t>Durchm</a:t>
            </a:r>
            <a:r>
              <a:rPr lang="de-DE" sz="3600" b="1" dirty="0" smtClean="0"/>
              <a:t>. 45m</a:t>
            </a:r>
          </a:p>
          <a:p>
            <a:pPr>
              <a:buFontTx/>
              <a:buNone/>
            </a:pPr>
            <a:r>
              <a:rPr lang="de-DE" sz="3600" b="1" dirty="0" smtClean="0"/>
              <a:t>Bauzeit 16 J.</a:t>
            </a:r>
          </a:p>
          <a:p>
            <a:pPr>
              <a:buNone/>
            </a:pPr>
            <a:endParaRPr lang="de-DE" dirty="0"/>
          </a:p>
        </p:txBody>
      </p:sp>
      <p:pic>
        <p:nvPicPr>
          <p:cNvPr id="5" name="Picture 4" descr="F:\Grafik-Bilder\Cupola_santamariadelfiore.jpg"/>
          <p:cNvPicPr>
            <a:picLocks noChangeAspect="1" noChangeArrowheads="1"/>
          </p:cNvPicPr>
          <p:nvPr/>
        </p:nvPicPr>
        <p:blipFill>
          <a:blip r:embed="rId2" cstate="print"/>
          <a:srcRect/>
          <a:stretch>
            <a:fillRect/>
          </a:stretch>
        </p:blipFill>
        <p:spPr bwMode="auto">
          <a:xfrm>
            <a:off x="2771800" y="1340768"/>
            <a:ext cx="7162800" cy="53721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p:txBody>
          <a:bodyPr/>
          <a:lstStyle/>
          <a:p>
            <a:pPr>
              <a:buFontTx/>
              <a:buNone/>
            </a:pPr>
            <a:r>
              <a:rPr lang="de-DE" sz="4000" dirty="0" err="1" smtClean="0"/>
              <a:t>Dufays</a:t>
            </a:r>
            <a:r>
              <a:rPr lang="de-DE" sz="4000" dirty="0" smtClean="0"/>
              <a:t> Motette ist:</a:t>
            </a:r>
          </a:p>
          <a:p>
            <a:pPr>
              <a:buFontTx/>
              <a:buChar char="-"/>
            </a:pPr>
            <a:r>
              <a:rPr lang="de-DE" sz="4000" dirty="0" err="1" smtClean="0"/>
              <a:t>isorhythmisch</a:t>
            </a:r>
            <a:r>
              <a:rPr lang="de-DE" sz="4000" dirty="0" smtClean="0"/>
              <a:t> angelegt</a:t>
            </a:r>
          </a:p>
          <a:p>
            <a:pPr>
              <a:buFontTx/>
              <a:buChar char="-"/>
            </a:pPr>
            <a:r>
              <a:rPr lang="de-DE" sz="4000" dirty="0" smtClean="0"/>
              <a:t>proportional angelegt</a:t>
            </a:r>
          </a:p>
          <a:p>
            <a:pPr>
              <a:buFontTx/>
              <a:buChar char="-"/>
            </a:pPr>
            <a:r>
              <a:rPr lang="de-DE" sz="4000" dirty="0" smtClean="0"/>
              <a:t>vierstimmig</a:t>
            </a:r>
          </a:p>
          <a:p>
            <a:pPr>
              <a:buFontTx/>
              <a:buChar char="-"/>
            </a:pPr>
            <a:r>
              <a:rPr lang="de-DE" sz="4000" dirty="0" smtClean="0"/>
              <a:t>besitzt zwei Tenores</a:t>
            </a:r>
          </a:p>
          <a:p>
            <a:pPr>
              <a:buNone/>
            </a:pP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Übersicht heutige Sitzung</a:t>
            </a:r>
            <a:endParaRPr lang="de-DE" b="1" dirty="0"/>
          </a:p>
        </p:txBody>
      </p:sp>
      <p:sp>
        <p:nvSpPr>
          <p:cNvPr id="3" name="Inhaltsplatzhalter 2"/>
          <p:cNvSpPr>
            <a:spLocks noGrp="1"/>
          </p:cNvSpPr>
          <p:nvPr>
            <p:ph idx="1"/>
          </p:nvPr>
        </p:nvSpPr>
        <p:spPr/>
        <p:txBody>
          <a:bodyPr>
            <a:normAutofit/>
          </a:bodyPr>
          <a:lstStyle/>
          <a:p>
            <a:r>
              <a:rPr lang="de-DE" sz="3600" dirty="0" smtClean="0"/>
              <a:t>Einführung in die Motette</a:t>
            </a:r>
          </a:p>
          <a:p>
            <a:pPr>
              <a:buNone/>
            </a:pPr>
            <a:r>
              <a:rPr lang="de-DE" sz="3600" dirty="0"/>
              <a:t>	</a:t>
            </a:r>
            <a:r>
              <a:rPr lang="de-DE" sz="3600" dirty="0" smtClean="0"/>
              <a:t>- Definition</a:t>
            </a:r>
          </a:p>
          <a:p>
            <a:pPr>
              <a:buNone/>
            </a:pPr>
            <a:r>
              <a:rPr lang="de-DE" sz="3600" dirty="0"/>
              <a:t>	</a:t>
            </a:r>
            <a:r>
              <a:rPr lang="de-DE" sz="3600" dirty="0" smtClean="0"/>
              <a:t>- Formen des musikalischen Satzes</a:t>
            </a:r>
          </a:p>
          <a:p>
            <a:pPr>
              <a:buNone/>
            </a:pPr>
            <a:r>
              <a:rPr lang="de-DE" sz="3600" dirty="0" smtClean="0"/>
              <a:t>	- Gattungen der Motette</a:t>
            </a:r>
          </a:p>
          <a:p>
            <a:endParaRPr lang="de-DE"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4997152"/>
          </a:xfrm>
        </p:spPr>
        <p:txBody>
          <a:bodyPr>
            <a:normAutofit/>
          </a:bodyPr>
          <a:lstStyle/>
          <a:p>
            <a:pPr>
              <a:buFontTx/>
              <a:buNone/>
            </a:pPr>
            <a:r>
              <a:rPr lang="de-DE" dirty="0" smtClean="0"/>
              <a:t>Als doppelten Tenor verwendet Dufay </a:t>
            </a:r>
          </a:p>
          <a:p>
            <a:pPr>
              <a:buFontTx/>
              <a:buNone/>
            </a:pPr>
            <a:r>
              <a:rPr lang="de-DE" dirty="0" smtClean="0"/>
              <a:t>den </a:t>
            </a:r>
            <a:r>
              <a:rPr lang="de-DE" b="1" dirty="0" smtClean="0"/>
              <a:t>Introitus</a:t>
            </a:r>
            <a:r>
              <a:rPr lang="de-DE" dirty="0" smtClean="0"/>
              <a:t> zum </a:t>
            </a:r>
            <a:r>
              <a:rPr lang="de-DE" b="1" dirty="0" smtClean="0"/>
              <a:t>Kirchweihfest</a:t>
            </a:r>
          </a:p>
          <a:p>
            <a:pPr>
              <a:buFontTx/>
              <a:buNone/>
            </a:pPr>
            <a:r>
              <a:rPr lang="de-DE" b="1" i="1" dirty="0" err="1" smtClean="0"/>
              <a:t>Terribilis</a:t>
            </a:r>
            <a:r>
              <a:rPr lang="de-DE" b="1" i="1" dirty="0" smtClean="0"/>
              <a:t> </a:t>
            </a:r>
            <a:r>
              <a:rPr lang="de-DE" b="1" i="1" dirty="0" err="1" smtClean="0"/>
              <a:t>est</a:t>
            </a:r>
            <a:r>
              <a:rPr lang="de-DE" b="1" i="1" dirty="0" smtClean="0"/>
              <a:t> </a:t>
            </a:r>
            <a:r>
              <a:rPr lang="de-DE" b="1" i="1" dirty="0" err="1" smtClean="0"/>
              <a:t>locus</a:t>
            </a:r>
            <a:r>
              <a:rPr lang="de-DE" b="1" i="1" dirty="0" smtClean="0"/>
              <a:t> </a:t>
            </a:r>
            <a:r>
              <a:rPr lang="de-DE" b="1" i="1" dirty="0" err="1" smtClean="0"/>
              <a:t>iste</a:t>
            </a:r>
            <a:r>
              <a:rPr lang="de-DE" b="1" i="1" dirty="0" smtClean="0"/>
              <a:t>: [</a:t>
            </a:r>
            <a:r>
              <a:rPr lang="de-DE" b="1" i="1" dirty="0" err="1" smtClean="0"/>
              <a:t>hic</a:t>
            </a:r>
            <a:r>
              <a:rPr lang="de-DE" b="1" i="1" dirty="0" smtClean="0"/>
              <a:t> </a:t>
            </a:r>
            <a:r>
              <a:rPr lang="de-DE" b="1" i="1" dirty="0" err="1" smtClean="0"/>
              <a:t>domus</a:t>
            </a:r>
            <a:r>
              <a:rPr lang="de-DE" b="1" i="1" dirty="0" smtClean="0"/>
              <a:t> </a:t>
            </a:r>
            <a:r>
              <a:rPr lang="de-DE" b="1" i="1" dirty="0" err="1" smtClean="0"/>
              <a:t>Dei</a:t>
            </a:r>
            <a:r>
              <a:rPr lang="de-DE" b="1" i="1" dirty="0" smtClean="0"/>
              <a:t> </a:t>
            </a:r>
            <a:r>
              <a:rPr lang="de-DE" b="1" i="1" dirty="0" err="1" smtClean="0"/>
              <a:t>est</a:t>
            </a:r>
            <a:r>
              <a:rPr lang="de-DE" b="1" i="1" dirty="0" smtClean="0"/>
              <a:t>,</a:t>
            </a:r>
          </a:p>
          <a:p>
            <a:pPr>
              <a:buFontTx/>
              <a:buNone/>
            </a:pPr>
            <a:r>
              <a:rPr lang="de-DE" b="1" i="1" dirty="0" smtClean="0"/>
              <a:t>et </a:t>
            </a:r>
            <a:r>
              <a:rPr lang="de-DE" b="1" i="1" dirty="0" err="1" smtClean="0"/>
              <a:t>porta</a:t>
            </a:r>
            <a:r>
              <a:rPr lang="de-DE" b="1" i="1" dirty="0" smtClean="0"/>
              <a:t> </a:t>
            </a:r>
            <a:r>
              <a:rPr lang="de-DE" b="1" i="1" dirty="0" err="1" smtClean="0"/>
              <a:t>coeli</a:t>
            </a:r>
            <a:r>
              <a:rPr lang="de-DE" b="1" i="1" dirty="0" smtClean="0"/>
              <a:t>: et </a:t>
            </a:r>
            <a:r>
              <a:rPr lang="de-DE" b="1" i="1" dirty="0" err="1" smtClean="0"/>
              <a:t>vocabitur</a:t>
            </a:r>
            <a:r>
              <a:rPr lang="de-DE" b="1" i="1" dirty="0" smtClean="0"/>
              <a:t> </a:t>
            </a:r>
            <a:r>
              <a:rPr lang="de-DE" b="1" i="1" dirty="0" err="1" smtClean="0"/>
              <a:t>aula</a:t>
            </a:r>
            <a:r>
              <a:rPr lang="de-DE" b="1" i="1" dirty="0" smtClean="0"/>
              <a:t> </a:t>
            </a:r>
            <a:r>
              <a:rPr lang="de-DE" b="1" i="1" dirty="0" err="1" smtClean="0"/>
              <a:t>Dei</a:t>
            </a:r>
            <a:r>
              <a:rPr lang="de-DE" b="1" i="1" dirty="0" smtClean="0"/>
              <a:t>.]</a:t>
            </a:r>
          </a:p>
          <a:p>
            <a:pPr>
              <a:buFontTx/>
              <a:buNone/>
            </a:pPr>
            <a:r>
              <a:rPr lang="de-DE" b="1" dirty="0" smtClean="0"/>
              <a:t>„Schrecklich (Ehrfurchtgebietend) ist dieser</a:t>
            </a:r>
          </a:p>
          <a:p>
            <a:pPr>
              <a:buFontTx/>
              <a:buNone/>
            </a:pPr>
            <a:r>
              <a:rPr lang="de-DE" b="1" dirty="0" smtClean="0"/>
              <a:t>Ort: [hier ist Gottes Haus, und die Pforte</a:t>
            </a:r>
          </a:p>
          <a:p>
            <a:pPr>
              <a:buFontTx/>
              <a:buNone/>
            </a:pPr>
            <a:r>
              <a:rPr lang="de-DE" b="1" dirty="0" smtClean="0"/>
              <a:t>des Himmels: und sie wird genannt Halle </a:t>
            </a:r>
          </a:p>
          <a:p>
            <a:pPr>
              <a:buFontTx/>
              <a:buNone/>
            </a:pPr>
            <a:r>
              <a:rPr lang="de-DE" b="1" dirty="0" smtClean="0"/>
              <a:t>Gottes].“</a:t>
            </a:r>
          </a:p>
          <a:p>
            <a:pPr>
              <a:buNone/>
            </a:pP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p:txBody>
          <a:bodyPr/>
          <a:lstStyle/>
          <a:p>
            <a:pPr>
              <a:buFontTx/>
              <a:buNone/>
            </a:pPr>
            <a:r>
              <a:rPr lang="de-DE" dirty="0" smtClean="0"/>
              <a:t>Der </a:t>
            </a:r>
            <a:r>
              <a:rPr lang="de-DE" b="1" dirty="0" smtClean="0"/>
              <a:t>Introitus „</a:t>
            </a:r>
            <a:r>
              <a:rPr lang="de-DE" b="1" dirty="0" err="1" smtClean="0"/>
              <a:t>Terribilis</a:t>
            </a:r>
            <a:r>
              <a:rPr lang="de-DE" b="1" dirty="0" smtClean="0"/>
              <a:t> </a:t>
            </a:r>
            <a:r>
              <a:rPr lang="de-DE" b="1" dirty="0" err="1" smtClean="0"/>
              <a:t>est</a:t>
            </a:r>
            <a:r>
              <a:rPr lang="de-DE" b="1" dirty="0" smtClean="0"/>
              <a:t>“ </a:t>
            </a:r>
            <a:r>
              <a:rPr lang="de-DE" dirty="0" smtClean="0"/>
              <a:t>zum Kirch-</a:t>
            </a:r>
          </a:p>
          <a:p>
            <a:pPr>
              <a:buFontTx/>
              <a:buNone/>
            </a:pPr>
            <a:r>
              <a:rPr lang="de-DE" dirty="0" err="1" smtClean="0"/>
              <a:t>weihfest</a:t>
            </a:r>
            <a:r>
              <a:rPr lang="de-DE" dirty="0" smtClean="0"/>
              <a:t> mit dem von Dufay gewählten </a:t>
            </a:r>
          </a:p>
          <a:p>
            <a:pPr>
              <a:buFontTx/>
              <a:buNone/>
            </a:pPr>
            <a:r>
              <a:rPr lang="de-DE" b="1" dirty="0" smtClean="0">
                <a:solidFill>
                  <a:srgbClr val="FF0000"/>
                </a:solidFill>
              </a:rPr>
              <a:t>Color</a:t>
            </a:r>
            <a:r>
              <a:rPr lang="de-DE" dirty="0" smtClean="0"/>
              <a:t>:</a:t>
            </a:r>
          </a:p>
          <a:p>
            <a:pPr>
              <a:buNone/>
            </a:pPr>
            <a:endParaRPr lang="de-DE" dirty="0"/>
          </a:p>
        </p:txBody>
      </p:sp>
      <p:pic>
        <p:nvPicPr>
          <p:cNvPr id="4" name="Picture 4" descr="C:\Dokumente und Einstellungen\Martin Dippon\Desktop\Übung Motette WS 2010-11\IN Terribilis est-01.tif"/>
          <p:cNvPicPr>
            <a:picLocks noChangeAspect="1" noChangeArrowheads="1"/>
          </p:cNvPicPr>
          <p:nvPr/>
        </p:nvPicPr>
        <p:blipFill>
          <a:blip r:embed="rId2" cstate="print"/>
          <a:srcRect t="3294" b="73074"/>
          <a:stretch>
            <a:fillRect/>
          </a:stretch>
        </p:blipFill>
        <p:spPr bwMode="auto">
          <a:xfrm>
            <a:off x="323528" y="3429000"/>
            <a:ext cx="8610600" cy="28384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0" y="1600200"/>
            <a:ext cx="8964488" cy="4925144"/>
          </a:xfrm>
        </p:spPr>
        <p:txBody>
          <a:bodyPr>
            <a:normAutofit fontScale="92500" lnSpcReduction="10000"/>
          </a:bodyPr>
          <a:lstStyle/>
          <a:p>
            <a:pPr>
              <a:buFontTx/>
              <a:buNone/>
            </a:pPr>
            <a:r>
              <a:rPr lang="de-DE" dirty="0" smtClean="0"/>
              <a:t>Der Aufbau der Motette:</a:t>
            </a:r>
          </a:p>
          <a:p>
            <a:pPr>
              <a:buFontTx/>
              <a:buNone/>
            </a:pPr>
            <a:r>
              <a:rPr lang="de-DE" dirty="0" err="1" smtClean="0"/>
              <a:t>Tr+Mo</a:t>
            </a:r>
            <a:r>
              <a:rPr lang="de-DE" dirty="0" smtClean="0"/>
              <a:t>		28 </a:t>
            </a:r>
            <a:r>
              <a:rPr lang="de-DE" dirty="0" err="1" smtClean="0"/>
              <a:t>Mens</a:t>
            </a:r>
            <a:r>
              <a:rPr lang="de-DE" dirty="0" smtClean="0"/>
              <a:t>.	</a:t>
            </a:r>
            <a:r>
              <a:rPr lang="de-DE" dirty="0" err="1" smtClean="0"/>
              <a:t>Temp</a:t>
            </a:r>
            <a:r>
              <a:rPr lang="de-DE" dirty="0" smtClean="0"/>
              <a:t>. </a:t>
            </a:r>
            <a:r>
              <a:rPr lang="de-DE" dirty="0" err="1" smtClean="0"/>
              <a:t>perfectum</a:t>
            </a:r>
            <a:r>
              <a:rPr lang="de-DE" dirty="0" smtClean="0"/>
              <a:t>		</a:t>
            </a:r>
            <a:r>
              <a:rPr lang="de-DE" b="1" dirty="0" smtClean="0"/>
              <a:t>6</a:t>
            </a:r>
          </a:p>
          <a:p>
            <a:pPr>
              <a:buFontTx/>
              <a:buNone/>
            </a:pPr>
            <a:r>
              <a:rPr lang="de-DE" b="1" dirty="0" smtClean="0"/>
              <a:t>Tr+Mo-T1+T2	28 </a:t>
            </a:r>
            <a:r>
              <a:rPr lang="de-DE" b="1" dirty="0" err="1" smtClean="0"/>
              <a:t>Mens</a:t>
            </a:r>
            <a:r>
              <a:rPr lang="de-DE" b="1" dirty="0" smtClean="0"/>
              <a:t>.	</a:t>
            </a:r>
            <a:r>
              <a:rPr lang="de-DE" b="1" dirty="0" err="1" smtClean="0"/>
              <a:t>Temp</a:t>
            </a:r>
            <a:r>
              <a:rPr lang="de-DE" b="1" dirty="0" smtClean="0"/>
              <a:t>. </a:t>
            </a:r>
            <a:r>
              <a:rPr lang="de-DE" b="1" dirty="0" err="1" smtClean="0"/>
              <a:t>perfectum</a:t>
            </a:r>
            <a:r>
              <a:rPr lang="de-DE" dirty="0" smtClean="0"/>
              <a:t>	</a:t>
            </a:r>
          </a:p>
          <a:p>
            <a:pPr>
              <a:buFontTx/>
              <a:buNone/>
            </a:pPr>
            <a:r>
              <a:rPr lang="de-DE" dirty="0" err="1" smtClean="0"/>
              <a:t>Tr+Mo</a:t>
            </a:r>
            <a:r>
              <a:rPr lang="de-DE" dirty="0" smtClean="0"/>
              <a:t>		28 </a:t>
            </a:r>
            <a:r>
              <a:rPr lang="de-DE" dirty="0" err="1" smtClean="0"/>
              <a:t>Mens</a:t>
            </a:r>
            <a:r>
              <a:rPr lang="de-DE" dirty="0" smtClean="0"/>
              <a:t>.	</a:t>
            </a:r>
            <a:r>
              <a:rPr lang="de-DE" dirty="0" err="1" smtClean="0"/>
              <a:t>Temp</a:t>
            </a:r>
            <a:r>
              <a:rPr lang="de-DE" dirty="0" smtClean="0"/>
              <a:t>. </a:t>
            </a:r>
            <a:r>
              <a:rPr lang="de-DE" dirty="0" err="1" smtClean="0"/>
              <a:t>imperfect</a:t>
            </a:r>
            <a:r>
              <a:rPr lang="de-DE" dirty="0" smtClean="0"/>
              <a:t>.		</a:t>
            </a:r>
            <a:r>
              <a:rPr lang="de-DE" b="1" dirty="0" smtClean="0"/>
              <a:t>4</a:t>
            </a:r>
          </a:p>
          <a:p>
            <a:pPr>
              <a:buFontTx/>
              <a:buNone/>
            </a:pPr>
            <a:r>
              <a:rPr lang="de-DE" b="1" dirty="0" smtClean="0"/>
              <a:t>Tr+Mo-T1+T2	28 </a:t>
            </a:r>
            <a:r>
              <a:rPr lang="de-DE" b="1" dirty="0" err="1" smtClean="0"/>
              <a:t>Mens</a:t>
            </a:r>
            <a:r>
              <a:rPr lang="de-DE" b="1" dirty="0" smtClean="0"/>
              <a:t>.	</a:t>
            </a:r>
            <a:r>
              <a:rPr lang="de-DE" b="1" dirty="0" err="1" smtClean="0"/>
              <a:t>Temp</a:t>
            </a:r>
            <a:r>
              <a:rPr lang="de-DE" b="1" dirty="0" smtClean="0"/>
              <a:t>. </a:t>
            </a:r>
            <a:r>
              <a:rPr lang="de-DE" b="1" dirty="0" err="1" smtClean="0"/>
              <a:t>imperfect</a:t>
            </a:r>
            <a:r>
              <a:rPr lang="de-DE" b="1" dirty="0" smtClean="0"/>
              <a:t>.	</a:t>
            </a:r>
          </a:p>
          <a:p>
            <a:pPr>
              <a:buFontTx/>
              <a:buNone/>
            </a:pPr>
            <a:r>
              <a:rPr lang="de-DE" dirty="0" err="1" smtClean="0"/>
              <a:t>Tr+Mo</a:t>
            </a:r>
            <a:r>
              <a:rPr lang="de-DE" dirty="0" smtClean="0"/>
              <a:t>		14 </a:t>
            </a:r>
            <a:r>
              <a:rPr lang="de-DE" dirty="0" err="1" smtClean="0"/>
              <a:t>Mens</a:t>
            </a:r>
            <a:r>
              <a:rPr lang="de-DE" dirty="0" smtClean="0"/>
              <a:t>.	</a:t>
            </a:r>
            <a:r>
              <a:rPr lang="de-DE" dirty="0" err="1" smtClean="0"/>
              <a:t>Temp</a:t>
            </a:r>
            <a:r>
              <a:rPr lang="de-DE" dirty="0" smtClean="0"/>
              <a:t>. </a:t>
            </a:r>
            <a:r>
              <a:rPr lang="de-DE" dirty="0" err="1" smtClean="0"/>
              <a:t>Imperf</a:t>
            </a:r>
            <a:r>
              <a:rPr lang="de-DE" dirty="0" smtClean="0"/>
              <a:t>. dim.	</a:t>
            </a:r>
            <a:r>
              <a:rPr lang="de-DE" b="1" dirty="0" smtClean="0"/>
              <a:t>2</a:t>
            </a:r>
          </a:p>
          <a:p>
            <a:pPr>
              <a:buFontTx/>
              <a:buNone/>
            </a:pPr>
            <a:r>
              <a:rPr lang="de-DE" b="1" dirty="0" smtClean="0"/>
              <a:t>Tr+Mo-T1+T2	14 </a:t>
            </a:r>
            <a:r>
              <a:rPr lang="de-DE" b="1" dirty="0" err="1" smtClean="0"/>
              <a:t>Mens</a:t>
            </a:r>
            <a:r>
              <a:rPr lang="de-DE" b="1" dirty="0" smtClean="0"/>
              <a:t>.	</a:t>
            </a:r>
            <a:r>
              <a:rPr lang="de-DE" b="1" dirty="0" err="1" smtClean="0"/>
              <a:t>Temp</a:t>
            </a:r>
            <a:r>
              <a:rPr lang="de-DE" b="1" dirty="0" smtClean="0"/>
              <a:t>. </a:t>
            </a:r>
            <a:r>
              <a:rPr lang="de-DE" b="1" dirty="0" err="1" smtClean="0"/>
              <a:t>Imperf</a:t>
            </a:r>
            <a:r>
              <a:rPr lang="de-DE" b="1" dirty="0" smtClean="0"/>
              <a:t>. dim.</a:t>
            </a:r>
          </a:p>
          <a:p>
            <a:pPr>
              <a:buFontTx/>
              <a:buNone/>
            </a:pPr>
            <a:r>
              <a:rPr lang="de-DE" dirty="0" err="1" smtClean="0"/>
              <a:t>Tr+Mo</a:t>
            </a:r>
            <a:r>
              <a:rPr lang="de-DE" dirty="0" smtClean="0"/>
              <a:t>		14 </a:t>
            </a:r>
            <a:r>
              <a:rPr lang="de-DE" dirty="0" err="1" smtClean="0"/>
              <a:t>Mens</a:t>
            </a:r>
            <a:r>
              <a:rPr lang="de-DE" dirty="0" smtClean="0"/>
              <a:t>.	</a:t>
            </a:r>
            <a:r>
              <a:rPr lang="de-DE" dirty="0" err="1" smtClean="0"/>
              <a:t>Temp</a:t>
            </a:r>
            <a:r>
              <a:rPr lang="de-DE" dirty="0" smtClean="0"/>
              <a:t>. perf. dim.		</a:t>
            </a:r>
            <a:r>
              <a:rPr lang="de-DE" b="1" dirty="0" smtClean="0"/>
              <a:t>3</a:t>
            </a:r>
          </a:p>
          <a:p>
            <a:pPr>
              <a:buFontTx/>
              <a:buNone/>
            </a:pPr>
            <a:r>
              <a:rPr lang="de-DE" b="1" dirty="0" smtClean="0"/>
              <a:t>Tr+Mo-T1-T2	14 </a:t>
            </a:r>
            <a:r>
              <a:rPr lang="de-DE" b="1" dirty="0" err="1" smtClean="0"/>
              <a:t>Mens</a:t>
            </a:r>
            <a:r>
              <a:rPr lang="de-DE" b="1" dirty="0" smtClean="0"/>
              <a:t>.	</a:t>
            </a:r>
            <a:r>
              <a:rPr lang="de-DE" b="1" dirty="0" err="1" smtClean="0"/>
              <a:t>Temp</a:t>
            </a:r>
            <a:r>
              <a:rPr lang="de-DE" b="1" dirty="0" smtClean="0"/>
              <a:t>. perf. dim.	</a:t>
            </a:r>
          </a:p>
          <a:p>
            <a:pPr>
              <a:buNone/>
            </a:pP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4997152"/>
          </a:xfrm>
        </p:spPr>
        <p:txBody>
          <a:bodyPr>
            <a:normAutofit lnSpcReduction="10000"/>
          </a:bodyPr>
          <a:lstStyle/>
          <a:p>
            <a:pPr>
              <a:buFontTx/>
              <a:buNone/>
            </a:pPr>
            <a:r>
              <a:rPr lang="de-DE" b="1" dirty="0" smtClean="0"/>
              <a:t>Text und Tenordurchführungen</a:t>
            </a:r>
          </a:p>
          <a:p>
            <a:pPr>
              <a:buFontTx/>
              <a:buNone/>
            </a:pPr>
            <a:r>
              <a:rPr lang="de-DE" b="1" dirty="0" smtClean="0"/>
              <a:t>I</a:t>
            </a:r>
          </a:p>
          <a:p>
            <a:pPr>
              <a:buFontTx/>
              <a:buNone/>
            </a:pPr>
            <a:r>
              <a:rPr lang="de-DE" i="1" dirty="0" err="1" smtClean="0"/>
              <a:t>Nuper</a:t>
            </a:r>
            <a:r>
              <a:rPr lang="de-DE" i="1" dirty="0" smtClean="0"/>
              <a:t> </a:t>
            </a:r>
            <a:r>
              <a:rPr lang="de-DE" i="1" dirty="0" err="1" smtClean="0"/>
              <a:t>rosarum</a:t>
            </a:r>
            <a:r>
              <a:rPr lang="de-DE" i="1" dirty="0" smtClean="0"/>
              <a:t> </a:t>
            </a:r>
            <a:r>
              <a:rPr lang="de-DE" i="1" dirty="0" err="1" smtClean="0"/>
              <a:t>flores</a:t>
            </a:r>
            <a:endParaRPr lang="de-DE" i="1" dirty="0" smtClean="0"/>
          </a:p>
          <a:p>
            <a:pPr>
              <a:buFontTx/>
              <a:buNone/>
            </a:pPr>
            <a:r>
              <a:rPr lang="de-DE" i="1" dirty="0" smtClean="0"/>
              <a:t>Ex </a:t>
            </a:r>
            <a:r>
              <a:rPr lang="de-DE" i="1" dirty="0" err="1" smtClean="0"/>
              <a:t>dono</a:t>
            </a:r>
            <a:r>
              <a:rPr lang="de-DE" i="1" dirty="0" smtClean="0"/>
              <a:t> </a:t>
            </a:r>
            <a:r>
              <a:rPr lang="de-DE" i="1" dirty="0" err="1" smtClean="0"/>
              <a:t>pontificis</a:t>
            </a:r>
            <a:endParaRPr lang="de-DE" i="1" dirty="0" smtClean="0"/>
          </a:p>
          <a:p>
            <a:pPr>
              <a:buFontTx/>
              <a:buNone/>
            </a:pPr>
            <a:r>
              <a:rPr lang="de-DE" i="1" dirty="0" err="1" smtClean="0"/>
              <a:t>Hieme</a:t>
            </a:r>
            <a:r>
              <a:rPr lang="de-DE" i="1" dirty="0" smtClean="0"/>
              <a:t> licet </a:t>
            </a:r>
            <a:r>
              <a:rPr lang="de-DE" i="1" dirty="0" err="1" smtClean="0"/>
              <a:t>horrida</a:t>
            </a:r>
            <a:endParaRPr lang="de-DE" i="1" dirty="0" smtClean="0"/>
          </a:p>
          <a:p>
            <a:pPr>
              <a:buFontTx/>
              <a:buNone/>
            </a:pPr>
            <a:r>
              <a:rPr lang="de-DE" i="1" dirty="0" smtClean="0"/>
              <a:t>Tibi, </a:t>
            </a:r>
            <a:r>
              <a:rPr lang="de-DE" i="1" dirty="0" err="1" smtClean="0"/>
              <a:t>virgo</a:t>
            </a:r>
            <a:r>
              <a:rPr lang="de-DE" i="1" dirty="0" smtClean="0"/>
              <a:t> </a:t>
            </a:r>
            <a:r>
              <a:rPr lang="de-DE" i="1" dirty="0" err="1" smtClean="0"/>
              <a:t>coelica</a:t>
            </a:r>
            <a:endParaRPr lang="de-DE" i="1" dirty="0" smtClean="0"/>
          </a:p>
          <a:p>
            <a:pPr>
              <a:buFontTx/>
              <a:buNone/>
            </a:pPr>
            <a:r>
              <a:rPr lang="de-DE" i="1" dirty="0" err="1" smtClean="0"/>
              <a:t>Pie</a:t>
            </a:r>
            <a:r>
              <a:rPr lang="de-DE" i="1" dirty="0" smtClean="0"/>
              <a:t> et </a:t>
            </a:r>
            <a:r>
              <a:rPr lang="de-DE" i="1" dirty="0" err="1" smtClean="0"/>
              <a:t>sancte</a:t>
            </a:r>
            <a:r>
              <a:rPr lang="de-DE" i="1" dirty="0" smtClean="0"/>
              <a:t> </a:t>
            </a:r>
            <a:r>
              <a:rPr lang="de-DE" i="1" dirty="0" err="1" smtClean="0"/>
              <a:t>deditum</a:t>
            </a:r>
            <a:endParaRPr lang="de-DE" i="1" dirty="0" smtClean="0"/>
          </a:p>
          <a:p>
            <a:pPr>
              <a:buFontTx/>
              <a:buNone/>
            </a:pPr>
            <a:r>
              <a:rPr lang="de-DE" i="1" dirty="0" err="1" smtClean="0"/>
              <a:t>Grandis</a:t>
            </a:r>
            <a:r>
              <a:rPr lang="de-DE" i="1" dirty="0" smtClean="0"/>
              <a:t> </a:t>
            </a:r>
            <a:r>
              <a:rPr lang="de-DE" i="1" dirty="0" err="1" smtClean="0"/>
              <a:t>templum</a:t>
            </a:r>
            <a:r>
              <a:rPr lang="de-DE" i="1" dirty="0" smtClean="0"/>
              <a:t> </a:t>
            </a:r>
            <a:r>
              <a:rPr lang="de-DE" i="1" dirty="0" err="1" smtClean="0"/>
              <a:t>machinae</a:t>
            </a:r>
            <a:r>
              <a:rPr lang="de-DE" i="1" dirty="0" smtClean="0"/>
              <a:t>	</a:t>
            </a:r>
          </a:p>
          <a:p>
            <a:pPr>
              <a:buFontTx/>
              <a:buNone/>
            </a:pPr>
            <a:r>
              <a:rPr lang="de-DE" i="1" dirty="0" err="1" smtClean="0"/>
              <a:t>Condecorarunt</a:t>
            </a:r>
            <a:r>
              <a:rPr lang="de-DE" i="1" dirty="0" smtClean="0"/>
              <a:t> </a:t>
            </a:r>
            <a:r>
              <a:rPr lang="de-DE" i="1" dirty="0" err="1" smtClean="0"/>
              <a:t>perpetim</a:t>
            </a:r>
            <a:r>
              <a:rPr lang="de-DE" i="1" dirty="0" smtClean="0"/>
              <a:t>.</a:t>
            </a:r>
            <a:endParaRPr lang="de-DE" dirty="0" smtClean="0"/>
          </a:p>
          <a:p>
            <a:pPr>
              <a:buNone/>
            </a:pPr>
            <a:endParaRPr lang="de-DE" dirty="0"/>
          </a:p>
        </p:txBody>
      </p:sp>
      <p:sp>
        <p:nvSpPr>
          <p:cNvPr id="5" name="Text Box 4"/>
          <p:cNvSpPr txBox="1">
            <a:spLocks noChangeArrowheads="1"/>
          </p:cNvSpPr>
          <p:nvPr/>
        </p:nvSpPr>
        <p:spPr bwMode="auto">
          <a:xfrm>
            <a:off x="5292080" y="5373216"/>
            <a:ext cx="3240360" cy="1107996"/>
          </a:xfrm>
          <a:prstGeom prst="rect">
            <a:avLst/>
          </a:prstGeom>
          <a:noFill/>
          <a:ln w="9525">
            <a:noFill/>
            <a:miter lim="800000"/>
            <a:headEnd/>
            <a:tailEnd/>
          </a:ln>
        </p:spPr>
        <p:txBody>
          <a:bodyPr wrap="square">
            <a:spAutoFit/>
          </a:bodyPr>
          <a:lstStyle/>
          <a:p>
            <a:r>
              <a:rPr lang="de-DE" sz="6600" b="1" dirty="0" err="1"/>
              <a:t>Terribilis</a:t>
            </a:r>
            <a:endParaRPr lang="de-DE" sz="66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p:txBody>
          <a:bodyPr>
            <a:normAutofit lnSpcReduction="10000"/>
          </a:bodyPr>
          <a:lstStyle/>
          <a:p>
            <a:pPr>
              <a:buFontTx/>
              <a:buNone/>
            </a:pPr>
            <a:r>
              <a:rPr lang="de-DE" b="1" dirty="0" smtClean="0"/>
              <a:t>II</a:t>
            </a:r>
          </a:p>
          <a:p>
            <a:pPr>
              <a:buFontTx/>
              <a:buNone/>
            </a:pPr>
            <a:r>
              <a:rPr lang="de-DE" i="1" dirty="0" err="1" smtClean="0"/>
              <a:t>Hodie</a:t>
            </a:r>
            <a:r>
              <a:rPr lang="de-DE" i="1" dirty="0" smtClean="0"/>
              <a:t> </a:t>
            </a:r>
            <a:r>
              <a:rPr lang="de-DE" i="1" dirty="0" err="1" smtClean="0"/>
              <a:t>vicarius</a:t>
            </a:r>
            <a:endParaRPr lang="de-DE" i="1" dirty="0" smtClean="0"/>
          </a:p>
          <a:p>
            <a:pPr>
              <a:buFontTx/>
              <a:buNone/>
            </a:pPr>
            <a:r>
              <a:rPr lang="de-DE" i="1" dirty="0" smtClean="0"/>
              <a:t>Jesu Christi et Petri</a:t>
            </a:r>
          </a:p>
          <a:p>
            <a:pPr>
              <a:buFontTx/>
              <a:buNone/>
            </a:pPr>
            <a:r>
              <a:rPr lang="de-DE" i="1" dirty="0" err="1" smtClean="0"/>
              <a:t>Successor</a:t>
            </a:r>
            <a:r>
              <a:rPr lang="de-DE" i="1" dirty="0" smtClean="0"/>
              <a:t> Eugenius</a:t>
            </a:r>
          </a:p>
          <a:p>
            <a:pPr>
              <a:buFontTx/>
              <a:buNone/>
            </a:pPr>
            <a:r>
              <a:rPr lang="de-DE" i="1" dirty="0" smtClean="0"/>
              <a:t>Hoc idem </a:t>
            </a:r>
            <a:r>
              <a:rPr lang="de-DE" i="1" dirty="0" err="1" smtClean="0"/>
              <a:t>aplissimum</a:t>
            </a:r>
            <a:endParaRPr lang="de-DE" i="1" dirty="0" smtClean="0"/>
          </a:p>
          <a:p>
            <a:pPr>
              <a:buFontTx/>
              <a:buNone/>
            </a:pPr>
            <a:r>
              <a:rPr lang="de-DE" i="1" dirty="0" err="1" smtClean="0"/>
              <a:t>Sacris</a:t>
            </a:r>
            <a:r>
              <a:rPr lang="de-DE" i="1" dirty="0" smtClean="0"/>
              <a:t> </a:t>
            </a:r>
            <a:r>
              <a:rPr lang="de-DE" i="1" dirty="0" err="1" smtClean="0"/>
              <a:t>templum</a:t>
            </a:r>
            <a:r>
              <a:rPr lang="de-DE" i="1" dirty="0" smtClean="0"/>
              <a:t> </a:t>
            </a:r>
            <a:r>
              <a:rPr lang="de-DE" i="1" dirty="0" err="1" smtClean="0"/>
              <a:t>manibus</a:t>
            </a:r>
            <a:endParaRPr lang="de-DE" i="1" dirty="0" smtClean="0"/>
          </a:p>
          <a:p>
            <a:pPr>
              <a:buFontTx/>
              <a:buNone/>
            </a:pPr>
            <a:r>
              <a:rPr lang="de-DE" i="1" dirty="0" err="1" smtClean="0"/>
              <a:t>Sanctisque</a:t>
            </a:r>
            <a:r>
              <a:rPr lang="de-DE" i="1" dirty="0" smtClean="0"/>
              <a:t> </a:t>
            </a:r>
            <a:r>
              <a:rPr lang="de-DE" i="1" dirty="0" err="1" smtClean="0"/>
              <a:t>liquoribus</a:t>
            </a:r>
            <a:endParaRPr lang="de-DE" i="1" dirty="0" smtClean="0"/>
          </a:p>
          <a:p>
            <a:pPr>
              <a:buFontTx/>
              <a:buNone/>
            </a:pPr>
            <a:r>
              <a:rPr lang="de-DE" i="1" dirty="0" err="1" smtClean="0"/>
              <a:t>Consecrare</a:t>
            </a:r>
            <a:r>
              <a:rPr lang="de-DE" i="1" dirty="0" smtClean="0"/>
              <a:t> </a:t>
            </a:r>
            <a:r>
              <a:rPr lang="de-DE" i="1" dirty="0" err="1" smtClean="0"/>
              <a:t>dignatus</a:t>
            </a:r>
            <a:r>
              <a:rPr lang="de-DE" i="1" dirty="0" smtClean="0"/>
              <a:t> </a:t>
            </a:r>
            <a:r>
              <a:rPr lang="de-DE" i="1" dirty="0" err="1" smtClean="0"/>
              <a:t>est</a:t>
            </a:r>
            <a:r>
              <a:rPr lang="de-DE" i="1" dirty="0" smtClean="0"/>
              <a:t>.</a:t>
            </a:r>
          </a:p>
          <a:p>
            <a:pPr>
              <a:buNone/>
            </a:pPr>
            <a:endParaRPr lang="de-DE" dirty="0"/>
          </a:p>
        </p:txBody>
      </p:sp>
      <p:sp>
        <p:nvSpPr>
          <p:cNvPr id="4" name="Text Box 4"/>
          <p:cNvSpPr txBox="1">
            <a:spLocks noChangeArrowheads="1"/>
          </p:cNvSpPr>
          <p:nvPr/>
        </p:nvSpPr>
        <p:spPr bwMode="auto">
          <a:xfrm>
            <a:off x="5105400" y="2060848"/>
            <a:ext cx="2743200" cy="2554545"/>
          </a:xfrm>
          <a:prstGeom prst="rect">
            <a:avLst/>
          </a:prstGeom>
          <a:noFill/>
          <a:ln w="9525">
            <a:noFill/>
            <a:miter lim="800000"/>
            <a:headEnd/>
            <a:tailEnd/>
          </a:ln>
        </p:spPr>
        <p:txBody>
          <a:bodyPr wrap="square">
            <a:spAutoFit/>
          </a:bodyPr>
          <a:lstStyle/>
          <a:p>
            <a:r>
              <a:rPr lang="de-DE" sz="4000" b="1" dirty="0" err="1"/>
              <a:t>est</a:t>
            </a:r>
            <a:endParaRPr lang="de-DE" sz="4000" b="1" dirty="0"/>
          </a:p>
          <a:p>
            <a:endParaRPr lang="de-DE" sz="4000" b="1" dirty="0"/>
          </a:p>
          <a:p>
            <a:r>
              <a:rPr lang="de-DE" sz="4000" b="1" dirty="0" err="1"/>
              <a:t>locus</a:t>
            </a:r>
            <a:endParaRPr lang="de-DE" sz="4000" b="1" dirty="0"/>
          </a:p>
          <a:p>
            <a:r>
              <a:rPr lang="de-DE" sz="4000" b="1" dirty="0" err="1"/>
              <a:t>iste</a:t>
            </a:r>
            <a:endParaRPr lang="de-DE" sz="4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4781128"/>
          </a:xfrm>
        </p:spPr>
        <p:txBody>
          <a:bodyPr>
            <a:normAutofit/>
          </a:bodyPr>
          <a:lstStyle/>
          <a:p>
            <a:pPr>
              <a:buFontTx/>
              <a:buNone/>
            </a:pPr>
            <a:r>
              <a:rPr lang="de-DE" b="1" dirty="0" smtClean="0"/>
              <a:t>III</a:t>
            </a:r>
          </a:p>
          <a:p>
            <a:pPr>
              <a:buFontTx/>
              <a:buNone/>
            </a:pPr>
            <a:r>
              <a:rPr lang="de-DE" i="1" dirty="0" err="1" smtClean="0"/>
              <a:t>Igitur</a:t>
            </a:r>
            <a:r>
              <a:rPr lang="de-DE" i="1" dirty="0" smtClean="0"/>
              <a:t>, </a:t>
            </a:r>
            <a:r>
              <a:rPr lang="de-DE" i="1" dirty="0" err="1" smtClean="0"/>
              <a:t>alma</a:t>
            </a:r>
            <a:r>
              <a:rPr lang="de-DE" i="1" dirty="0" smtClean="0"/>
              <a:t> </a:t>
            </a:r>
            <a:r>
              <a:rPr lang="de-DE" i="1" dirty="0" err="1" smtClean="0"/>
              <a:t>parens</a:t>
            </a:r>
            <a:endParaRPr lang="de-DE" i="1" dirty="0" smtClean="0"/>
          </a:p>
          <a:p>
            <a:pPr>
              <a:buFontTx/>
              <a:buNone/>
            </a:pPr>
            <a:r>
              <a:rPr lang="de-DE" i="1" dirty="0" err="1" smtClean="0"/>
              <a:t>Nati</a:t>
            </a:r>
            <a:r>
              <a:rPr lang="de-DE" i="1" dirty="0" smtClean="0"/>
              <a:t> </a:t>
            </a:r>
            <a:r>
              <a:rPr lang="de-DE" i="1" dirty="0" err="1" smtClean="0"/>
              <a:t>tui</a:t>
            </a:r>
            <a:r>
              <a:rPr lang="de-DE" i="1" dirty="0" smtClean="0"/>
              <a:t> et </a:t>
            </a:r>
            <a:r>
              <a:rPr lang="de-DE" i="1" dirty="0" err="1" smtClean="0"/>
              <a:t>filia</a:t>
            </a:r>
            <a:r>
              <a:rPr lang="de-DE" i="1" dirty="0" smtClean="0"/>
              <a:t>,</a:t>
            </a:r>
          </a:p>
          <a:p>
            <a:pPr>
              <a:buFontTx/>
              <a:buNone/>
            </a:pPr>
            <a:r>
              <a:rPr lang="de-DE" i="1" dirty="0" err="1" smtClean="0"/>
              <a:t>Virgo</a:t>
            </a:r>
            <a:r>
              <a:rPr lang="de-DE" i="1" dirty="0" smtClean="0"/>
              <a:t> </a:t>
            </a:r>
            <a:r>
              <a:rPr lang="de-DE" i="1" dirty="0" err="1" smtClean="0"/>
              <a:t>decus</a:t>
            </a:r>
            <a:r>
              <a:rPr lang="de-DE" i="1" dirty="0" smtClean="0"/>
              <a:t> </a:t>
            </a:r>
            <a:r>
              <a:rPr lang="de-DE" i="1" dirty="0" err="1" smtClean="0"/>
              <a:t>virginum</a:t>
            </a:r>
            <a:r>
              <a:rPr lang="de-DE" i="1" dirty="0" smtClean="0"/>
              <a:t>,</a:t>
            </a:r>
          </a:p>
          <a:p>
            <a:pPr>
              <a:buFontTx/>
              <a:buNone/>
            </a:pPr>
            <a:r>
              <a:rPr lang="de-DE" i="1" dirty="0" err="1" smtClean="0"/>
              <a:t>Tuus</a:t>
            </a:r>
            <a:r>
              <a:rPr lang="de-DE" i="1" dirty="0" smtClean="0"/>
              <a:t> </a:t>
            </a:r>
            <a:r>
              <a:rPr lang="de-DE" i="1" dirty="0" err="1" smtClean="0"/>
              <a:t>te</a:t>
            </a:r>
            <a:r>
              <a:rPr lang="de-DE" i="1" dirty="0" smtClean="0"/>
              <a:t> </a:t>
            </a:r>
            <a:r>
              <a:rPr lang="de-DE" i="1" dirty="0" err="1" smtClean="0"/>
              <a:t>Florentiae</a:t>
            </a:r>
            <a:endParaRPr lang="de-DE" i="1" dirty="0" smtClean="0"/>
          </a:p>
          <a:p>
            <a:pPr>
              <a:buFontTx/>
              <a:buNone/>
            </a:pPr>
            <a:r>
              <a:rPr lang="de-DE" i="1" dirty="0" err="1" smtClean="0"/>
              <a:t>Devotus</a:t>
            </a:r>
            <a:r>
              <a:rPr lang="de-DE" i="1" dirty="0" smtClean="0"/>
              <a:t> </a:t>
            </a:r>
            <a:r>
              <a:rPr lang="de-DE" i="1" dirty="0" err="1" smtClean="0"/>
              <a:t>orat</a:t>
            </a:r>
            <a:r>
              <a:rPr lang="de-DE" i="1" dirty="0" smtClean="0"/>
              <a:t> </a:t>
            </a:r>
            <a:r>
              <a:rPr lang="de-DE" i="1" dirty="0" err="1" smtClean="0"/>
              <a:t>populus</a:t>
            </a:r>
            <a:r>
              <a:rPr lang="de-DE" i="1" dirty="0" smtClean="0"/>
              <a:t>,</a:t>
            </a:r>
          </a:p>
          <a:p>
            <a:pPr>
              <a:buFontTx/>
              <a:buNone/>
            </a:pPr>
            <a:r>
              <a:rPr lang="de-DE" i="1" dirty="0" err="1" smtClean="0"/>
              <a:t>Ut</a:t>
            </a:r>
            <a:r>
              <a:rPr lang="de-DE" i="1" dirty="0" smtClean="0"/>
              <a:t> </a:t>
            </a:r>
            <a:r>
              <a:rPr lang="de-DE" i="1" dirty="0" err="1" smtClean="0"/>
              <a:t>qui</a:t>
            </a:r>
            <a:r>
              <a:rPr lang="de-DE" i="1" dirty="0" smtClean="0"/>
              <a:t> </a:t>
            </a:r>
            <a:r>
              <a:rPr lang="de-DE" i="1" dirty="0" err="1" smtClean="0"/>
              <a:t>mente</a:t>
            </a:r>
            <a:r>
              <a:rPr lang="de-DE" i="1" dirty="0" smtClean="0"/>
              <a:t> et corpore</a:t>
            </a:r>
          </a:p>
          <a:p>
            <a:pPr>
              <a:buFontTx/>
              <a:buNone/>
            </a:pPr>
            <a:r>
              <a:rPr lang="de-DE" i="1" dirty="0" err="1" smtClean="0"/>
              <a:t>Mundo</a:t>
            </a:r>
            <a:r>
              <a:rPr lang="de-DE" i="1" dirty="0" smtClean="0"/>
              <a:t> </a:t>
            </a:r>
            <a:r>
              <a:rPr lang="de-DE" i="1" dirty="0" err="1" smtClean="0"/>
              <a:t>quicquam</a:t>
            </a:r>
            <a:r>
              <a:rPr lang="de-DE" i="1" dirty="0" smtClean="0"/>
              <a:t> </a:t>
            </a:r>
            <a:r>
              <a:rPr lang="de-DE" i="1" dirty="0" err="1" smtClean="0"/>
              <a:t>exorarit</a:t>
            </a:r>
            <a:r>
              <a:rPr lang="de-DE" i="1" dirty="0" smtClean="0"/>
              <a:t>.</a:t>
            </a:r>
          </a:p>
          <a:p>
            <a:pPr>
              <a:buNone/>
            </a:pPr>
            <a:endParaRPr lang="de-DE" dirty="0"/>
          </a:p>
        </p:txBody>
      </p:sp>
      <p:sp>
        <p:nvSpPr>
          <p:cNvPr id="4" name="Text Box 4"/>
          <p:cNvSpPr txBox="1">
            <a:spLocks noChangeArrowheads="1"/>
          </p:cNvSpPr>
          <p:nvPr/>
        </p:nvSpPr>
        <p:spPr bwMode="auto">
          <a:xfrm>
            <a:off x="5546724" y="3861048"/>
            <a:ext cx="2697683" cy="2554545"/>
          </a:xfrm>
          <a:prstGeom prst="rect">
            <a:avLst/>
          </a:prstGeom>
          <a:noFill/>
          <a:ln w="9525">
            <a:noFill/>
            <a:miter lim="800000"/>
            <a:headEnd/>
            <a:tailEnd/>
          </a:ln>
        </p:spPr>
        <p:txBody>
          <a:bodyPr wrap="square">
            <a:spAutoFit/>
          </a:bodyPr>
          <a:lstStyle/>
          <a:p>
            <a:r>
              <a:rPr lang="de-DE" sz="4000" b="1" dirty="0" err="1"/>
              <a:t>Terribilis</a:t>
            </a:r>
            <a:endParaRPr lang="de-DE" sz="4000" b="1" dirty="0"/>
          </a:p>
          <a:p>
            <a:r>
              <a:rPr lang="de-DE" sz="4000" b="1" dirty="0" err="1"/>
              <a:t>est</a:t>
            </a:r>
            <a:endParaRPr lang="de-DE" sz="4000" b="1" dirty="0"/>
          </a:p>
          <a:p>
            <a:r>
              <a:rPr lang="de-DE" sz="4000" b="1" dirty="0" err="1"/>
              <a:t>locus</a:t>
            </a:r>
            <a:endParaRPr lang="de-DE" sz="4000" b="1" dirty="0"/>
          </a:p>
          <a:p>
            <a:r>
              <a:rPr lang="de-DE" sz="4000" b="1" dirty="0" err="1"/>
              <a:t>iste</a:t>
            </a:r>
            <a:endParaRPr lang="de-DE" sz="4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5257800"/>
          </a:xfrm>
        </p:spPr>
        <p:txBody>
          <a:bodyPr>
            <a:normAutofit lnSpcReduction="10000"/>
          </a:bodyPr>
          <a:lstStyle/>
          <a:p>
            <a:pPr>
              <a:lnSpc>
                <a:spcPct val="90000"/>
              </a:lnSpc>
              <a:buFontTx/>
              <a:buNone/>
            </a:pPr>
            <a:r>
              <a:rPr lang="de-DE" b="1" dirty="0" smtClean="0"/>
              <a:t>IV</a:t>
            </a:r>
          </a:p>
          <a:p>
            <a:pPr>
              <a:lnSpc>
                <a:spcPct val="90000"/>
              </a:lnSpc>
              <a:buFontTx/>
              <a:buNone/>
            </a:pPr>
            <a:r>
              <a:rPr lang="de-DE" i="1" dirty="0" err="1" smtClean="0"/>
              <a:t>Oratione</a:t>
            </a:r>
            <a:r>
              <a:rPr lang="de-DE" i="1" dirty="0" smtClean="0"/>
              <a:t> </a:t>
            </a:r>
            <a:r>
              <a:rPr lang="de-DE" i="1" dirty="0" err="1" smtClean="0"/>
              <a:t>tua</a:t>
            </a:r>
            <a:endParaRPr lang="de-DE" i="1" dirty="0" smtClean="0"/>
          </a:p>
          <a:p>
            <a:pPr>
              <a:lnSpc>
                <a:spcPct val="90000"/>
              </a:lnSpc>
              <a:buFontTx/>
              <a:buNone/>
            </a:pPr>
            <a:r>
              <a:rPr lang="de-DE" i="1" dirty="0" err="1" smtClean="0"/>
              <a:t>Cruciatus</a:t>
            </a:r>
            <a:r>
              <a:rPr lang="de-DE" i="1" dirty="0" smtClean="0"/>
              <a:t> et </a:t>
            </a:r>
            <a:r>
              <a:rPr lang="de-DE" i="1" dirty="0" err="1" smtClean="0"/>
              <a:t>meritis</a:t>
            </a:r>
            <a:endParaRPr lang="de-DE" i="1" dirty="0" smtClean="0"/>
          </a:p>
          <a:p>
            <a:pPr>
              <a:lnSpc>
                <a:spcPct val="90000"/>
              </a:lnSpc>
              <a:buFontTx/>
              <a:buNone/>
            </a:pPr>
            <a:r>
              <a:rPr lang="de-DE" i="1" dirty="0" err="1" smtClean="0"/>
              <a:t>Tui</a:t>
            </a:r>
            <a:r>
              <a:rPr lang="de-DE" i="1" dirty="0" smtClean="0"/>
              <a:t> </a:t>
            </a:r>
            <a:r>
              <a:rPr lang="de-DE" i="1" dirty="0" err="1" smtClean="0"/>
              <a:t>secundum</a:t>
            </a:r>
            <a:r>
              <a:rPr lang="de-DE" i="1" dirty="0" smtClean="0"/>
              <a:t> </a:t>
            </a:r>
            <a:r>
              <a:rPr lang="de-DE" i="1" dirty="0" err="1" smtClean="0"/>
              <a:t>carnem</a:t>
            </a:r>
            <a:endParaRPr lang="de-DE" i="1" dirty="0" smtClean="0"/>
          </a:p>
          <a:p>
            <a:pPr>
              <a:lnSpc>
                <a:spcPct val="90000"/>
              </a:lnSpc>
              <a:buFontTx/>
              <a:buNone/>
            </a:pPr>
            <a:r>
              <a:rPr lang="de-DE" i="1" dirty="0" err="1" smtClean="0"/>
              <a:t>Nati</a:t>
            </a:r>
            <a:r>
              <a:rPr lang="de-DE" i="1" dirty="0" smtClean="0"/>
              <a:t> </a:t>
            </a:r>
            <a:r>
              <a:rPr lang="de-DE" i="1" dirty="0" err="1" smtClean="0"/>
              <a:t>domini</a:t>
            </a:r>
            <a:r>
              <a:rPr lang="de-DE" i="1" dirty="0" smtClean="0"/>
              <a:t> sui</a:t>
            </a:r>
          </a:p>
          <a:p>
            <a:pPr>
              <a:lnSpc>
                <a:spcPct val="90000"/>
              </a:lnSpc>
              <a:buFontTx/>
              <a:buNone/>
            </a:pPr>
            <a:r>
              <a:rPr lang="de-DE" i="1" dirty="0" smtClean="0"/>
              <a:t>Grata </a:t>
            </a:r>
            <a:r>
              <a:rPr lang="de-DE" i="1" dirty="0" err="1" smtClean="0"/>
              <a:t>beneficia</a:t>
            </a:r>
            <a:endParaRPr lang="de-DE" i="1" dirty="0" smtClean="0"/>
          </a:p>
          <a:p>
            <a:pPr>
              <a:lnSpc>
                <a:spcPct val="90000"/>
              </a:lnSpc>
              <a:buFontTx/>
              <a:buNone/>
            </a:pPr>
            <a:r>
              <a:rPr lang="de-DE" i="1" dirty="0" err="1" smtClean="0"/>
              <a:t>Veniamque</a:t>
            </a:r>
            <a:r>
              <a:rPr lang="de-DE" i="1" dirty="0" smtClean="0"/>
              <a:t> </a:t>
            </a:r>
            <a:r>
              <a:rPr lang="de-DE" i="1" dirty="0" err="1" smtClean="0"/>
              <a:t>reatum</a:t>
            </a:r>
            <a:endParaRPr lang="de-DE" i="1" dirty="0" smtClean="0"/>
          </a:p>
          <a:p>
            <a:pPr>
              <a:lnSpc>
                <a:spcPct val="90000"/>
              </a:lnSpc>
              <a:buFontTx/>
              <a:buNone/>
            </a:pPr>
            <a:r>
              <a:rPr lang="de-DE" i="1" dirty="0" err="1" smtClean="0"/>
              <a:t>Accipere</a:t>
            </a:r>
            <a:r>
              <a:rPr lang="de-DE" i="1" dirty="0" smtClean="0"/>
              <a:t> </a:t>
            </a:r>
            <a:r>
              <a:rPr lang="de-DE" i="1" dirty="0" err="1" smtClean="0"/>
              <a:t>mereatur</a:t>
            </a:r>
            <a:r>
              <a:rPr lang="de-DE" i="1" dirty="0" smtClean="0"/>
              <a:t>.</a:t>
            </a:r>
          </a:p>
          <a:p>
            <a:pPr>
              <a:lnSpc>
                <a:spcPct val="90000"/>
              </a:lnSpc>
              <a:buFontTx/>
              <a:buNone/>
            </a:pPr>
            <a:endParaRPr lang="de-DE" i="1" dirty="0" smtClean="0"/>
          </a:p>
          <a:p>
            <a:pPr>
              <a:lnSpc>
                <a:spcPct val="90000"/>
              </a:lnSpc>
              <a:buFontTx/>
              <a:buNone/>
            </a:pPr>
            <a:r>
              <a:rPr lang="de-DE" i="1" dirty="0" smtClean="0"/>
              <a:t>Amen.</a:t>
            </a:r>
            <a:endParaRPr lang="de-DE" dirty="0"/>
          </a:p>
        </p:txBody>
      </p:sp>
      <p:sp>
        <p:nvSpPr>
          <p:cNvPr id="4" name="Text Box 4"/>
          <p:cNvSpPr txBox="1">
            <a:spLocks noChangeArrowheads="1"/>
          </p:cNvSpPr>
          <p:nvPr/>
        </p:nvSpPr>
        <p:spPr bwMode="auto">
          <a:xfrm>
            <a:off x="4403724" y="1772816"/>
            <a:ext cx="2472531" cy="1938992"/>
          </a:xfrm>
          <a:prstGeom prst="rect">
            <a:avLst/>
          </a:prstGeom>
          <a:noFill/>
          <a:ln w="9525">
            <a:noFill/>
            <a:miter lim="800000"/>
            <a:headEnd/>
            <a:tailEnd/>
          </a:ln>
        </p:spPr>
        <p:txBody>
          <a:bodyPr wrap="square">
            <a:spAutoFit/>
          </a:bodyPr>
          <a:lstStyle/>
          <a:p>
            <a:r>
              <a:rPr lang="de-DE" sz="4000" b="1" dirty="0"/>
              <a:t>Ter-</a:t>
            </a:r>
          </a:p>
          <a:p>
            <a:r>
              <a:rPr lang="de-DE" sz="4000" b="1" dirty="0" err="1"/>
              <a:t>ribilis</a:t>
            </a:r>
            <a:r>
              <a:rPr lang="de-DE" sz="4000" b="1" dirty="0"/>
              <a:t> </a:t>
            </a:r>
            <a:r>
              <a:rPr lang="de-DE" sz="4000" b="1" dirty="0" err="1"/>
              <a:t>est</a:t>
            </a:r>
            <a:endParaRPr lang="de-DE" sz="4000" b="1" dirty="0"/>
          </a:p>
          <a:p>
            <a:r>
              <a:rPr lang="de-DE" sz="4000" b="1" dirty="0" err="1"/>
              <a:t>locus</a:t>
            </a:r>
            <a:r>
              <a:rPr lang="de-DE" sz="4000" b="1" dirty="0"/>
              <a:t> </a:t>
            </a:r>
            <a:r>
              <a:rPr lang="de-DE" sz="4000" b="1" dirty="0" err="1"/>
              <a:t>iste</a:t>
            </a:r>
            <a:endParaRPr lang="de-DE" sz="4000" b="1" dirty="0"/>
          </a:p>
        </p:txBody>
      </p:sp>
      <p:sp>
        <p:nvSpPr>
          <p:cNvPr id="5" name="Text Box 5"/>
          <p:cNvSpPr txBox="1">
            <a:spLocks noChangeArrowheads="1"/>
          </p:cNvSpPr>
          <p:nvPr/>
        </p:nvSpPr>
        <p:spPr bwMode="auto">
          <a:xfrm>
            <a:off x="4419600" y="3933056"/>
            <a:ext cx="2901950" cy="2554545"/>
          </a:xfrm>
          <a:prstGeom prst="rect">
            <a:avLst/>
          </a:prstGeom>
          <a:noFill/>
          <a:ln w="9525">
            <a:noFill/>
            <a:miter lim="800000"/>
            <a:headEnd/>
            <a:tailEnd/>
          </a:ln>
        </p:spPr>
        <p:txBody>
          <a:bodyPr wrap="square">
            <a:spAutoFit/>
          </a:bodyPr>
          <a:lstStyle/>
          <a:p>
            <a:r>
              <a:rPr lang="de-DE" sz="4000" b="1" dirty="0" err="1"/>
              <a:t>Terribilis</a:t>
            </a:r>
            <a:r>
              <a:rPr lang="de-DE" sz="4000" b="1" dirty="0"/>
              <a:t> </a:t>
            </a:r>
            <a:r>
              <a:rPr lang="de-DE" sz="4000" b="1" dirty="0" err="1"/>
              <a:t>est</a:t>
            </a:r>
            <a:endParaRPr lang="de-DE" sz="4000" b="1" dirty="0"/>
          </a:p>
          <a:p>
            <a:r>
              <a:rPr lang="de-DE" sz="4000" b="1" dirty="0" err="1"/>
              <a:t>locus</a:t>
            </a:r>
            <a:endParaRPr lang="de-DE" sz="4000" b="1" dirty="0"/>
          </a:p>
          <a:p>
            <a:r>
              <a:rPr lang="de-DE" sz="4000" b="1" dirty="0" err="1"/>
              <a:t>iste</a:t>
            </a:r>
            <a:r>
              <a:rPr lang="de-DE" sz="4000" b="1" dirty="0"/>
              <a:t>.</a:t>
            </a:r>
          </a:p>
          <a:p>
            <a:r>
              <a:rPr lang="de-DE" sz="4000" b="1" dirty="0"/>
              <a:t>Amen.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435280" cy="4925144"/>
          </a:xfrm>
        </p:spPr>
        <p:txBody>
          <a:bodyPr>
            <a:normAutofit fontScale="92500" lnSpcReduction="10000"/>
          </a:bodyPr>
          <a:lstStyle/>
          <a:p>
            <a:r>
              <a:rPr lang="de-DE" sz="4000" dirty="0" smtClean="0"/>
              <a:t>Die </a:t>
            </a:r>
            <a:r>
              <a:rPr lang="de-DE" sz="4000" b="1" dirty="0" smtClean="0"/>
              <a:t>vier Tenordurchführungen </a:t>
            </a:r>
            <a:r>
              <a:rPr lang="de-DE" sz="4000" dirty="0" smtClean="0"/>
              <a:t>sind demnach nicht, wie man erwarten könnte, regelmäßig auf die vier Textstrophen verteilt</a:t>
            </a:r>
            <a:endParaRPr lang="de-DE" sz="4000" i="1" dirty="0" smtClean="0"/>
          </a:p>
          <a:p>
            <a:r>
              <a:rPr lang="de-DE" sz="4000" dirty="0" smtClean="0"/>
              <a:t>Vielmehr betont die erste Durchführung das </a:t>
            </a:r>
            <a:r>
              <a:rPr lang="de-DE" sz="4000" b="1" i="1" dirty="0" err="1" smtClean="0">
                <a:solidFill>
                  <a:srgbClr val="FF0000"/>
                </a:solidFill>
              </a:rPr>
              <a:t>Grandis</a:t>
            </a:r>
            <a:r>
              <a:rPr lang="de-DE" sz="4000" b="1" i="1" dirty="0" smtClean="0">
                <a:solidFill>
                  <a:srgbClr val="FF0000"/>
                </a:solidFill>
              </a:rPr>
              <a:t> </a:t>
            </a:r>
            <a:r>
              <a:rPr lang="de-DE" sz="4000" b="1" i="1" dirty="0" err="1" smtClean="0">
                <a:solidFill>
                  <a:srgbClr val="FF0000"/>
                </a:solidFill>
              </a:rPr>
              <a:t>templum</a:t>
            </a:r>
            <a:r>
              <a:rPr lang="de-DE" sz="4000" b="1" i="1" dirty="0" smtClean="0">
                <a:solidFill>
                  <a:srgbClr val="FF0000"/>
                </a:solidFill>
              </a:rPr>
              <a:t> </a:t>
            </a:r>
            <a:r>
              <a:rPr lang="de-DE" sz="4000" b="1" i="1" dirty="0" err="1" smtClean="0">
                <a:solidFill>
                  <a:srgbClr val="FF0000"/>
                </a:solidFill>
              </a:rPr>
              <a:t>machinae</a:t>
            </a:r>
            <a:r>
              <a:rPr lang="de-DE" sz="4000" b="1" dirty="0" smtClean="0"/>
              <a:t> </a:t>
            </a:r>
            <a:r>
              <a:rPr lang="de-DE" sz="4000" dirty="0" smtClean="0"/>
              <a:t>und verbindet den neuen Dom mit Jesus Christus, Petrus und seinem Nachfolger Papst Eugen IV.</a:t>
            </a:r>
            <a:endParaRPr lang="de-DE" sz="4000" i="1" dirty="0" smtClean="0"/>
          </a:p>
          <a:p>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5257800"/>
          </a:xfrm>
        </p:spPr>
        <p:txBody>
          <a:bodyPr>
            <a:noAutofit/>
          </a:bodyPr>
          <a:lstStyle/>
          <a:p>
            <a:r>
              <a:rPr lang="de-DE" sz="3600" dirty="0" smtClean="0"/>
              <a:t>Die verbleibenden drei Durchführungen verteilen sich dann auf die beiden restlichen Strophen</a:t>
            </a:r>
          </a:p>
          <a:p>
            <a:r>
              <a:rPr lang="de-DE" sz="3600" dirty="0" smtClean="0"/>
              <a:t>Durch den betonten Bezug des Introitus-Textes: „</a:t>
            </a:r>
            <a:r>
              <a:rPr lang="de-DE" sz="3600" dirty="0" err="1" smtClean="0"/>
              <a:t>Terribilis</a:t>
            </a:r>
            <a:r>
              <a:rPr lang="de-DE" sz="3600" dirty="0" smtClean="0"/>
              <a:t> </a:t>
            </a:r>
            <a:r>
              <a:rPr lang="de-DE" sz="3600" dirty="0" err="1" smtClean="0"/>
              <a:t>est</a:t>
            </a:r>
            <a:r>
              <a:rPr lang="de-DE" sz="3600" dirty="0" smtClean="0"/>
              <a:t> </a:t>
            </a:r>
            <a:r>
              <a:rPr lang="de-DE" sz="3600" dirty="0" err="1" smtClean="0"/>
              <a:t>locus</a:t>
            </a:r>
            <a:r>
              <a:rPr lang="de-DE" sz="3600" dirty="0" smtClean="0"/>
              <a:t> </a:t>
            </a:r>
            <a:r>
              <a:rPr lang="de-DE" sz="3600" dirty="0" err="1" smtClean="0"/>
              <a:t>iste</a:t>
            </a:r>
            <a:r>
              <a:rPr lang="de-DE" sz="3600" dirty="0" smtClean="0"/>
              <a:t>“, der die Anwesenheit Gottes proklamiert, mit den drei Namen Jesus, Petrus und Eugen, folgt die </a:t>
            </a:r>
            <a:r>
              <a:rPr lang="de-DE" sz="3600" b="1" dirty="0" smtClean="0"/>
              <a:t>„</a:t>
            </a:r>
            <a:r>
              <a:rPr lang="de-DE" sz="3600" b="1" dirty="0" err="1" smtClean="0"/>
              <a:t>Ordinatio</a:t>
            </a:r>
            <a:r>
              <a:rPr lang="de-DE" sz="3600" b="1" dirty="0" smtClean="0"/>
              <a:t>“ </a:t>
            </a:r>
            <a:r>
              <a:rPr lang="de-DE" sz="3600" dirty="0" smtClean="0"/>
              <a:t>des Tenors klar </a:t>
            </a:r>
            <a:r>
              <a:rPr lang="de-DE" sz="3600" b="1" dirty="0" smtClean="0"/>
              <a:t>theologischen Gesichtspunkten</a:t>
            </a:r>
            <a:endParaRPr lang="de-DE" sz="36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p:txBody>
          <a:bodyPr>
            <a:normAutofit lnSpcReduction="10000"/>
          </a:bodyPr>
          <a:lstStyle/>
          <a:p>
            <a:pPr>
              <a:buNone/>
            </a:pPr>
            <a:r>
              <a:rPr lang="de-DE" sz="4000" dirty="0" smtClean="0"/>
              <a:t>	Auch </a:t>
            </a:r>
            <a:r>
              <a:rPr lang="de-DE" sz="4000" dirty="0" smtClean="0"/>
              <a:t>die Verwendung eines </a:t>
            </a:r>
            <a:r>
              <a:rPr lang="de-DE" sz="4000" b="1" dirty="0" smtClean="0"/>
              <a:t>Doppeltenors</a:t>
            </a:r>
            <a:r>
              <a:rPr lang="de-DE" sz="4000" dirty="0" smtClean="0"/>
              <a:t>, die durchaus nicht üblich ist, darf aufgrund der starken </a:t>
            </a:r>
            <a:r>
              <a:rPr lang="de-DE" sz="4000" b="1" dirty="0" err="1" smtClean="0"/>
              <a:t>Fundamentwirkung</a:t>
            </a:r>
            <a:r>
              <a:rPr lang="de-DE" sz="4000" dirty="0" smtClean="0"/>
              <a:t> – der Tenor als „</a:t>
            </a:r>
            <a:r>
              <a:rPr lang="de-DE" sz="4000" dirty="0" err="1" smtClean="0"/>
              <a:t>fundamentum</a:t>
            </a:r>
            <a:r>
              <a:rPr lang="de-DE" sz="4000" dirty="0" smtClean="0"/>
              <a:t> </a:t>
            </a:r>
            <a:r>
              <a:rPr lang="de-DE" sz="4000" dirty="0" err="1" smtClean="0"/>
              <a:t>relationis</a:t>
            </a:r>
            <a:r>
              <a:rPr lang="de-DE" sz="4000" dirty="0" smtClean="0"/>
              <a:t>“ (Johannes </a:t>
            </a:r>
            <a:r>
              <a:rPr lang="de-DE" sz="4000" dirty="0" err="1" smtClean="0"/>
              <a:t>Tinctoris</a:t>
            </a:r>
            <a:r>
              <a:rPr lang="de-DE" sz="4000" dirty="0" smtClean="0"/>
              <a:t>)  – auf theologische Gesichtspunkte zurückgeführt werden</a:t>
            </a:r>
          </a:p>
          <a:p>
            <a:pPr>
              <a:buFontTx/>
              <a:buNone/>
            </a:pPr>
            <a:endParaRPr lang="de-DE" b="1" dirty="0" smtClean="0"/>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Definition</a:t>
            </a:r>
            <a:endParaRPr lang="de-DE" b="1" dirty="0"/>
          </a:p>
        </p:txBody>
      </p:sp>
      <p:sp>
        <p:nvSpPr>
          <p:cNvPr id="3" name="Inhaltsplatzhalter 2"/>
          <p:cNvSpPr>
            <a:spLocks noGrp="1"/>
          </p:cNvSpPr>
          <p:nvPr>
            <p:ph idx="1"/>
          </p:nvPr>
        </p:nvSpPr>
        <p:spPr/>
        <p:txBody>
          <a:bodyPr/>
          <a:lstStyle/>
          <a:p>
            <a:r>
              <a:rPr lang="de-DE" dirty="0" smtClean="0"/>
              <a:t>Ist die musikwissenschaftliche Definition der Kompositionsgattung „Messe“ durch den Bezug auf die </a:t>
            </a:r>
            <a:r>
              <a:rPr lang="de-DE" dirty="0" err="1" smtClean="0"/>
              <a:t>Messliturgie</a:t>
            </a:r>
            <a:r>
              <a:rPr lang="de-DE" dirty="0" smtClean="0"/>
              <a:t> ohne Schwierigkeiten zu formulieren, stellt sich die Situation bei der </a:t>
            </a:r>
            <a:r>
              <a:rPr lang="de-DE" b="1" dirty="0" smtClean="0"/>
              <a:t>Motette</a:t>
            </a:r>
            <a:r>
              <a:rPr lang="de-DE" dirty="0" smtClean="0"/>
              <a:t> anders dar</a:t>
            </a:r>
          </a:p>
          <a:p>
            <a:r>
              <a:rPr lang="de-DE" b="1" dirty="0" smtClean="0"/>
              <a:t>Der Ort ihrer Aufführung ist nicht klar definiert und kann sowohl geistlich/liturgisch als auch weltlicher Natur sein</a:t>
            </a:r>
            <a:endParaRPr lang="de-DE"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p:txBody>
          <a:bodyPr>
            <a:normAutofit lnSpcReduction="10000"/>
          </a:bodyPr>
          <a:lstStyle/>
          <a:p>
            <a:pPr>
              <a:buFontTx/>
              <a:buNone/>
            </a:pPr>
            <a:r>
              <a:rPr lang="de-DE" sz="4000" dirty="0" smtClean="0"/>
              <a:t>Weitere Merkmale der Motette:</a:t>
            </a:r>
          </a:p>
          <a:p>
            <a:pPr>
              <a:buFontTx/>
              <a:buChar char="-"/>
            </a:pPr>
            <a:r>
              <a:rPr lang="de-DE" sz="4000" dirty="0" smtClean="0"/>
              <a:t>Wechsel zwischen </a:t>
            </a:r>
            <a:r>
              <a:rPr lang="de-DE" sz="4000" b="1" dirty="0" smtClean="0"/>
              <a:t>zweistimmigem, konsonanten „</a:t>
            </a:r>
            <a:r>
              <a:rPr lang="de-DE" sz="4000" b="1" dirty="0" err="1" smtClean="0"/>
              <a:t>Chansonsatz</a:t>
            </a:r>
            <a:r>
              <a:rPr lang="de-DE" sz="4000" b="1" dirty="0" smtClean="0"/>
              <a:t>“</a:t>
            </a:r>
            <a:r>
              <a:rPr lang="de-DE" sz="4000" dirty="0" smtClean="0"/>
              <a:t> in den </a:t>
            </a:r>
            <a:r>
              <a:rPr lang="de-DE" sz="4000" dirty="0" err="1" smtClean="0"/>
              <a:t>Bicinien</a:t>
            </a:r>
            <a:r>
              <a:rPr lang="de-DE" sz="4000" dirty="0" smtClean="0"/>
              <a:t> und </a:t>
            </a:r>
            <a:r>
              <a:rPr lang="de-DE" sz="4000" b="1" dirty="0" smtClean="0"/>
              <a:t>klanglichem Satz </a:t>
            </a:r>
            <a:r>
              <a:rPr lang="de-DE" sz="4000" dirty="0" smtClean="0"/>
              <a:t>in den </a:t>
            </a:r>
            <a:r>
              <a:rPr lang="de-DE" sz="4000" b="1" dirty="0" smtClean="0"/>
              <a:t>Durchführungen</a:t>
            </a:r>
          </a:p>
          <a:p>
            <a:pPr>
              <a:buFontTx/>
              <a:buChar char="-"/>
            </a:pPr>
            <a:r>
              <a:rPr lang="de-DE" sz="4000" dirty="0" smtClean="0"/>
              <a:t>Damit werden die Formteile klar voneinander abgegrenzt</a:t>
            </a:r>
          </a:p>
          <a:p>
            <a:pPr>
              <a:buNone/>
            </a:pPr>
            <a:endParaRPr 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p:txBody>
          <a:bodyPr/>
          <a:lstStyle/>
          <a:p>
            <a:pPr>
              <a:buFontTx/>
              <a:buNone/>
            </a:pPr>
            <a:r>
              <a:rPr lang="de-DE" dirty="0" smtClean="0"/>
              <a:t>	</a:t>
            </a:r>
            <a:r>
              <a:rPr lang="de-DE" sz="4000" dirty="0" smtClean="0"/>
              <a:t>Die tenorfreien Abschnitte sind als </a:t>
            </a:r>
            <a:r>
              <a:rPr lang="de-DE" sz="4000" dirty="0" err="1" smtClean="0"/>
              <a:t>Bicinien</a:t>
            </a:r>
            <a:r>
              <a:rPr lang="de-DE" sz="4000" dirty="0" smtClean="0"/>
              <a:t> aus Triplum und </a:t>
            </a:r>
            <a:r>
              <a:rPr lang="de-DE" sz="4000" dirty="0" err="1" smtClean="0"/>
              <a:t>Motetus</a:t>
            </a:r>
            <a:r>
              <a:rPr lang="de-DE" sz="4000" dirty="0" smtClean="0"/>
              <a:t> in </a:t>
            </a:r>
            <a:r>
              <a:rPr lang="de-DE" sz="4000" i="1" dirty="0" err="1" smtClean="0"/>
              <a:t>Nuper</a:t>
            </a:r>
            <a:r>
              <a:rPr lang="de-DE" sz="4000" i="1" dirty="0" smtClean="0"/>
              <a:t> </a:t>
            </a:r>
            <a:r>
              <a:rPr lang="de-DE" sz="4000" i="1" dirty="0" err="1" smtClean="0"/>
              <a:t>rosarum</a:t>
            </a:r>
            <a:r>
              <a:rPr lang="de-DE" sz="4000" i="1" dirty="0" smtClean="0"/>
              <a:t> </a:t>
            </a:r>
            <a:r>
              <a:rPr lang="de-DE" sz="4000" i="1" dirty="0" err="1" smtClean="0"/>
              <a:t>flores</a:t>
            </a:r>
            <a:r>
              <a:rPr lang="de-DE" sz="4000" dirty="0" smtClean="0"/>
              <a:t> gebaut:</a:t>
            </a:r>
          </a:p>
          <a:p>
            <a:pPr>
              <a:buNone/>
            </a:pPr>
            <a:endParaRPr lang="de-DE" dirty="0"/>
          </a:p>
        </p:txBody>
      </p:sp>
      <p:pic>
        <p:nvPicPr>
          <p:cNvPr id="4" name="Picture 4" descr="F:\Motette WS 2010-11\Dufay_Nuper_rosarum_flores_PML_Seite_2.tiff"/>
          <p:cNvPicPr>
            <a:picLocks noChangeAspect="1" noChangeArrowheads="1"/>
          </p:cNvPicPr>
          <p:nvPr/>
        </p:nvPicPr>
        <p:blipFill>
          <a:blip r:embed="rId2" cstate="print"/>
          <a:srcRect l="6049" t="10689" r="6238" b="78503"/>
          <a:stretch>
            <a:fillRect/>
          </a:stretch>
        </p:blipFill>
        <p:spPr bwMode="auto">
          <a:xfrm>
            <a:off x="0" y="3933056"/>
            <a:ext cx="9144000" cy="15938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5257800"/>
          </a:xfrm>
        </p:spPr>
        <p:txBody>
          <a:bodyPr>
            <a:normAutofit/>
          </a:bodyPr>
          <a:lstStyle/>
          <a:p>
            <a:pPr>
              <a:lnSpc>
                <a:spcPct val="90000"/>
              </a:lnSpc>
              <a:buFontTx/>
              <a:buNone/>
            </a:pPr>
            <a:r>
              <a:rPr lang="de-DE" dirty="0" smtClean="0"/>
              <a:t>	</a:t>
            </a:r>
            <a:r>
              <a:rPr lang="de-DE" sz="3600" dirty="0" smtClean="0"/>
              <a:t>Die </a:t>
            </a:r>
            <a:r>
              <a:rPr lang="de-DE" sz="3600" b="1" dirty="0" smtClean="0"/>
              <a:t>Tenordurchführungen</a:t>
            </a:r>
            <a:r>
              <a:rPr lang="de-DE" sz="3600" dirty="0" smtClean="0"/>
              <a:t> sind hingegen </a:t>
            </a:r>
            <a:r>
              <a:rPr lang="de-DE" sz="3600" b="1" dirty="0" smtClean="0"/>
              <a:t>klanglich</a:t>
            </a:r>
            <a:r>
              <a:rPr lang="de-DE" sz="3600" dirty="0" smtClean="0"/>
              <a:t> angelegt, was auch aus der Doppeltenorkonstruktion resultiert:</a:t>
            </a:r>
          </a:p>
          <a:p>
            <a:pPr>
              <a:lnSpc>
                <a:spcPct val="90000"/>
              </a:lnSpc>
              <a:buFontTx/>
              <a:buNone/>
            </a:pPr>
            <a:endParaRPr lang="de-DE" sz="3600" dirty="0" smtClean="0"/>
          </a:p>
          <a:p>
            <a:pPr>
              <a:lnSpc>
                <a:spcPct val="90000"/>
              </a:lnSpc>
              <a:buFontTx/>
              <a:buNone/>
            </a:pPr>
            <a:endParaRPr lang="de-DE" sz="3600" dirty="0" smtClean="0"/>
          </a:p>
          <a:p>
            <a:pPr>
              <a:lnSpc>
                <a:spcPct val="90000"/>
              </a:lnSpc>
              <a:buFontTx/>
              <a:buNone/>
            </a:pPr>
            <a:endParaRPr lang="de-DE" sz="3600" dirty="0" smtClean="0"/>
          </a:p>
          <a:p>
            <a:pPr>
              <a:lnSpc>
                <a:spcPct val="90000"/>
              </a:lnSpc>
              <a:buFontTx/>
              <a:buNone/>
            </a:pPr>
            <a:endParaRPr lang="de-DE" sz="3600" dirty="0" smtClean="0"/>
          </a:p>
          <a:p>
            <a:pPr>
              <a:lnSpc>
                <a:spcPct val="90000"/>
              </a:lnSpc>
              <a:buFontTx/>
              <a:buNone/>
            </a:pPr>
            <a:endParaRPr lang="de-DE" sz="3600" dirty="0" smtClean="0"/>
          </a:p>
          <a:p>
            <a:pPr>
              <a:buNone/>
            </a:pPr>
            <a:r>
              <a:rPr lang="de-DE" b="1" dirty="0" smtClean="0"/>
              <a:t>	</a:t>
            </a:r>
            <a:r>
              <a:rPr lang="de-DE" b="1" dirty="0" smtClean="0">
                <a:solidFill>
                  <a:srgbClr val="FF0000"/>
                </a:solidFill>
              </a:rPr>
              <a:t> d</a:t>
            </a:r>
            <a:r>
              <a:rPr lang="de-DE" dirty="0" smtClean="0">
                <a:solidFill>
                  <a:srgbClr val="FF0000"/>
                </a:solidFill>
              </a:rPr>
              <a:t>        	      </a:t>
            </a:r>
            <a:r>
              <a:rPr lang="de-DE" b="1" dirty="0" smtClean="0">
                <a:solidFill>
                  <a:srgbClr val="FF0000"/>
                </a:solidFill>
              </a:rPr>
              <a:t>g </a:t>
            </a:r>
            <a:r>
              <a:rPr lang="de-DE" dirty="0" smtClean="0">
                <a:solidFill>
                  <a:srgbClr val="FF0000"/>
                </a:solidFill>
              </a:rPr>
              <a:t>            </a:t>
            </a:r>
            <a:r>
              <a:rPr lang="de-DE" b="1" dirty="0" smtClean="0">
                <a:solidFill>
                  <a:srgbClr val="FF0000"/>
                </a:solidFill>
              </a:rPr>
              <a:t>D</a:t>
            </a:r>
            <a:r>
              <a:rPr lang="de-DE" dirty="0" smtClean="0">
                <a:solidFill>
                  <a:srgbClr val="FF0000"/>
                </a:solidFill>
              </a:rPr>
              <a:t>	      </a:t>
            </a:r>
            <a:r>
              <a:rPr lang="de-DE" b="1" dirty="0" err="1" smtClean="0">
                <a:solidFill>
                  <a:srgbClr val="FF0000"/>
                </a:solidFill>
              </a:rPr>
              <a:t>D</a:t>
            </a:r>
            <a:r>
              <a:rPr lang="de-DE" dirty="0" smtClean="0">
                <a:solidFill>
                  <a:srgbClr val="FF0000"/>
                </a:solidFill>
              </a:rPr>
              <a:t>          </a:t>
            </a:r>
            <a:r>
              <a:rPr lang="de-DE" b="1" dirty="0" smtClean="0">
                <a:solidFill>
                  <a:srgbClr val="FF0000"/>
                </a:solidFill>
              </a:rPr>
              <a:t> g </a:t>
            </a:r>
            <a:endParaRPr lang="de-DE" dirty="0">
              <a:solidFill>
                <a:srgbClr val="FF0000"/>
              </a:solidFill>
            </a:endParaRPr>
          </a:p>
        </p:txBody>
      </p:sp>
      <p:pic>
        <p:nvPicPr>
          <p:cNvPr id="4" name="Picture 4" descr="C:\Dokumente und Einstellungen\Martin Dippon\Desktop\Übung Motette WS 2010-11\Dufay Nuper Tenor Klangauszug.tif"/>
          <p:cNvPicPr>
            <a:picLocks noChangeAspect="1" noChangeArrowheads="1"/>
          </p:cNvPicPr>
          <p:nvPr/>
        </p:nvPicPr>
        <p:blipFill>
          <a:blip r:embed="rId2" cstate="print"/>
          <a:srcRect t="1698" b="76785"/>
          <a:stretch>
            <a:fillRect/>
          </a:stretch>
        </p:blipFill>
        <p:spPr bwMode="auto">
          <a:xfrm>
            <a:off x="-76200" y="3276600"/>
            <a:ext cx="9220200" cy="2895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4925144"/>
          </a:xfrm>
        </p:spPr>
        <p:txBody>
          <a:bodyPr/>
          <a:lstStyle/>
          <a:p>
            <a:pPr>
              <a:buFontTx/>
              <a:buNone/>
            </a:pPr>
            <a:r>
              <a:rPr lang="de-DE" sz="3600" dirty="0" smtClean="0"/>
              <a:t>Des Weiteren ist die Motette in </a:t>
            </a:r>
            <a:r>
              <a:rPr lang="de-DE" sz="3600" b="1" dirty="0" smtClean="0"/>
              <a:t>ebenmäßig abgemessenen Abschnitten</a:t>
            </a:r>
            <a:r>
              <a:rPr lang="de-DE" sz="3600" dirty="0" smtClean="0"/>
              <a:t> eingeteilt:</a:t>
            </a:r>
          </a:p>
          <a:p>
            <a:pPr>
              <a:buFontTx/>
              <a:buNone/>
            </a:pPr>
            <a:r>
              <a:rPr lang="de-DE" sz="3600" dirty="0" smtClean="0"/>
              <a:t> </a:t>
            </a:r>
            <a:r>
              <a:rPr lang="de-DE" sz="3600" b="1" dirty="0" smtClean="0"/>
              <a:t>28+28 | 28+28 | 14+14 | 14+14</a:t>
            </a:r>
          </a:p>
          <a:p>
            <a:pPr>
              <a:buFontTx/>
              <a:buNone/>
            </a:pPr>
            <a:r>
              <a:rPr lang="de-DE" sz="3600" dirty="0" smtClean="0"/>
              <a:t>die allesamt auf den Zahlen </a:t>
            </a:r>
            <a:r>
              <a:rPr lang="de-DE" sz="3600" b="1" dirty="0" smtClean="0"/>
              <a:t>2</a:t>
            </a:r>
            <a:r>
              <a:rPr lang="de-DE" sz="3600" dirty="0" smtClean="0"/>
              <a:t> und </a:t>
            </a:r>
            <a:r>
              <a:rPr lang="de-DE" sz="3600" b="1" dirty="0" smtClean="0"/>
              <a:t>3 </a:t>
            </a:r>
            <a:r>
              <a:rPr lang="de-DE" sz="3600" dirty="0" smtClean="0"/>
              <a:t>beruhen: 2x2+3 = 7 x 2 = 14 x2 = 28</a:t>
            </a:r>
          </a:p>
          <a:p>
            <a:pPr>
              <a:buFontTx/>
              <a:buNone/>
            </a:pPr>
            <a:r>
              <a:rPr lang="de-DE" sz="3600" dirty="0" smtClean="0"/>
              <a:t>Auch der </a:t>
            </a:r>
            <a:r>
              <a:rPr lang="de-DE" sz="3600" b="1" dirty="0" smtClean="0"/>
              <a:t>Tenor </a:t>
            </a:r>
            <a:r>
              <a:rPr lang="de-DE" sz="3600" dirty="0" smtClean="0"/>
              <a:t>besteht aus </a:t>
            </a:r>
            <a:r>
              <a:rPr lang="de-DE" sz="3600" b="1" dirty="0" smtClean="0"/>
              <a:t>2 x 7 </a:t>
            </a:r>
            <a:r>
              <a:rPr lang="de-DE" sz="3600" dirty="0" smtClean="0"/>
              <a:t>Tönen.</a:t>
            </a:r>
          </a:p>
          <a:p>
            <a:pPr>
              <a:buFontTx/>
              <a:buNone/>
            </a:pPr>
            <a:r>
              <a:rPr lang="de-DE" sz="3600" dirty="0" smtClean="0"/>
              <a:t>Dabei ist die </a:t>
            </a:r>
            <a:r>
              <a:rPr lang="de-DE" sz="3600" b="1" dirty="0" smtClean="0"/>
              <a:t>7</a:t>
            </a:r>
            <a:r>
              <a:rPr lang="de-DE" sz="3600" dirty="0" smtClean="0"/>
              <a:t> traditionell eine heilige Zahl.</a:t>
            </a:r>
          </a:p>
          <a:p>
            <a:pPr>
              <a:buFontTx/>
              <a:buNone/>
            </a:pPr>
            <a:endParaRPr lang="de-DE" dirty="0" smtClean="0"/>
          </a:p>
          <a:p>
            <a:pPr>
              <a:buNone/>
            </a:pPr>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5257800"/>
          </a:xfrm>
        </p:spPr>
        <p:txBody>
          <a:bodyPr/>
          <a:lstStyle/>
          <a:p>
            <a:pPr>
              <a:buFontTx/>
              <a:buNone/>
            </a:pPr>
            <a:r>
              <a:rPr lang="de-DE" sz="3600" dirty="0" smtClean="0"/>
              <a:t>Im zeitgenössischen Verständnis steht:</a:t>
            </a:r>
          </a:p>
          <a:p>
            <a:pPr>
              <a:buFontTx/>
              <a:buNone/>
            </a:pPr>
            <a:r>
              <a:rPr lang="de-DE" sz="3600" dirty="0" smtClean="0"/>
              <a:t>die </a:t>
            </a:r>
            <a:r>
              <a:rPr lang="de-DE" sz="3600" b="1" dirty="0" smtClean="0"/>
              <a:t>3</a:t>
            </a:r>
            <a:r>
              <a:rPr lang="de-DE" sz="3600" dirty="0" smtClean="0"/>
              <a:t> für</a:t>
            </a:r>
          </a:p>
          <a:p>
            <a:pPr>
              <a:buFontTx/>
              <a:buNone/>
            </a:pPr>
            <a:r>
              <a:rPr lang="de-DE" sz="3600" b="1" dirty="0" smtClean="0"/>
              <a:t>Trinität = Gott =  Himmel</a:t>
            </a:r>
          </a:p>
          <a:p>
            <a:pPr>
              <a:buFontTx/>
              <a:buNone/>
            </a:pPr>
            <a:r>
              <a:rPr lang="de-DE" sz="3600" dirty="0" smtClean="0"/>
              <a:t>die </a:t>
            </a:r>
            <a:r>
              <a:rPr lang="de-DE" sz="3600" b="1" dirty="0" smtClean="0"/>
              <a:t>4 </a:t>
            </a:r>
            <a:r>
              <a:rPr lang="de-DE" sz="3600" dirty="0" smtClean="0"/>
              <a:t>für</a:t>
            </a:r>
          </a:p>
          <a:p>
            <a:pPr>
              <a:buFontTx/>
              <a:buNone/>
            </a:pPr>
            <a:r>
              <a:rPr lang="de-DE" sz="3400" b="1" dirty="0" smtClean="0"/>
              <a:t>4</a:t>
            </a:r>
            <a:r>
              <a:rPr lang="de-DE" sz="3400" dirty="0" smtClean="0"/>
              <a:t> Elemente, </a:t>
            </a:r>
            <a:r>
              <a:rPr lang="de-DE" sz="3400" b="1" dirty="0" smtClean="0"/>
              <a:t>4</a:t>
            </a:r>
            <a:r>
              <a:rPr lang="de-DE" sz="3400" dirty="0" smtClean="0"/>
              <a:t> </a:t>
            </a:r>
            <a:r>
              <a:rPr lang="de-DE" sz="3400" dirty="0" err="1" smtClean="0"/>
              <a:t>Himmelsrichungen</a:t>
            </a:r>
            <a:r>
              <a:rPr lang="de-DE" sz="3400" dirty="0" smtClean="0"/>
              <a:t> etc. = </a:t>
            </a:r>
            <a:r>
              <a:rPr lang="de-DE" sz="3400" b="1" dirty="0" smtClean="0"/>
              <a:t>Erde</a:t>
            </a:r>
          </a:p>
          <a:p>
            <a:pPr>
              <a:buFontTx/>
              <a:buNone/>
            </a:pPr>
            <a:r>
              <a:rPr lang="de-DE" sz="3600" dirty="0" smtClean="0"/>
              <a:t>aber auch für die </a:t>
            </a:r>
            <a:r>
              <a:rPr lang="de-DE" sz="3600" b="1" dirty="0" smtClean="0"/>
              <a:t>4</a:t>
            </a:r>
            <a:r>
              <a:rPr lang="de-DE" sz="3600" dirty="0" smtClean="0"/>
              <a:t> Evangelien, </a:t>
            </a:r>
            <a:r>
              <a:rPr lang="de-DE" sz="3600" b="1" dirty="0" smtClean="0"/>
              <a:t>4</a:t>
            </a:r>
            <a:r>
              <a:rPr lang="de-DE" sz="3600" dirty="0" smtClean="0"/>
              <a:t> Kardinal-</a:t>
            </a:r>
          </a:p>
          <a:p>
            <a:pPr>
              <a:buFontTx/>
              <a:buNone/>
            </a:pPr>
            <a:r>
              <a:rPr lang="de-DE" sz="3600" dirty="0" err="1" smtClean="0"/>
              <a:t>tugenden</a:t>
            </a:r>
            <a:r>
              <a:rPr lang="de-DE" sz="3600" dirty="0" smtClean="0"/>
              <a:t> etc.</a:t>
            </a:r>
          </a:p>
          <a:p>
            <a:pPr>
              <a:buNone/>
            </a:pPr>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a:xfrm>
            <a:off x="457200" y="1600200"/>
            <a:ext cx="8229600" cy="4997152"/>
          </a:xfrm>
        </p:spPr>
        <p:txBody>
          <a:bodyPr>
            <a:normAutofit/>
          </a:bodyPr>
          <a:lstStyle/>
          <a:p>
            <a:r>
              <a:rPr lang="de-DE" sz="3600" dirty="0" smtClean="0"/>
              <a:t>Die Zahlen </a:t>
            </a:r>
            <a:r>
              <a:rPr lang="de-DE" sz="3600" b="1" dirty="0" smtClean="0"/>
              <a:t>3</a:t>
            </a:r>
            <a:r>
              <a:rPr lang="de-DE" sz="3600" dirty="0" smtClean="0"/>
              <a:t> und </a:t>
            </a:r>
            <a:r>
              <a:rPr lang="de-DE" sz="3600" b="1" dirty="0" smtClean="0"/>
              <a:t>2 </a:t>
            </a:r>
            <a:r>
              <a:rPr lang="de-DE" sz="3600" dirty="0" smtClean="0"/>
              <a:t>beherrschen auch die </a:t>
            </a:r>
            <a:r>
              <a:rPr lang="de-DE" sz="3600" b="1" dirty="0" smtClean="0"/>
              <a:t>Proportionen der Motette</a:t>
            </a:r>
            <a:r>
              <a:rPr lang="de-DE" sz="3600" dirty="0" smtClean="0"/>
              <a:t>: </a:t>
            </a:r>
            <a:r>
              <a:rPr lang="de-DE" sz="3600" b="1" dirty="0" smtClean="0"/>
              <a:t>6 : 4 : 2 : 3</a:t>
            </a:r>
            <a:r>
              <a:rPr lang="de-DE" sz="3600" dirty="0" smtClean="0"/>
              <a:t>, sie lassen sich zudem in den Abmessungen des Florentiner Doms nachweisen</a:t>
            </a:r>
          </a:p>
          <a:p>
            <a:r>
              <a:rPr lang="de-DE" dirty="0" smtClean="0"/>
              <a:t>Die vier Einzelabschnitte der Motette sind damit </a:t>
            </a:r>
            <a:r>
              <a:rPr lang="de-DE" b="1" dirty="0" smtClean="0"/>
              <a:t>proportional</a:t>
            </a:r>
            <a:r>
              <a:rPr lang="de-DE" dirty="0" smtClean="0"/>
              <a:t> </a:t>
            </a:r>
            <a:r>
              <a:rPr lang="de-DE" b="1" dirty="0" smtClean="0"/>
              <a:t>gegeneinander geordnet</a:t>
            </a:r>
          </a:p>
          <a:p>
            <a:r>
              <a:rPr lang="de-DE" dirty="0" smtClean="0"/>
              <a:t>Die gesamte Motette überzieht eine </a:t>
            </a:r>
            <a:r>
              <a:rPr lang="de-DE" b="1" dirty="0" smtClean="0"/>
              <a:t>zahlhafte Ordnung</a:t>
            </a:r>
            <a:endParaRPr lang="de-DE"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1. Tenormotette: Dufay</a:t>
            </a:r>
            <a:br>
              <a:rPr lang="de-DE" b="1" dirty="0" smtClean="0"/>
            </a:br>
            <a:r>
              <a:rPr lang="de-DE" b="1" i="1" dirty="0" err="1" smtClean="0"/>
              <a:t>Nuper</a:t>
            </a:r>
            <a:r>
              <a:rPr lang="de-DE" b="1" i="1" dirty="0" smtClean="0"/>
              <a:t> </a:t>
            </a:r>
            <a:r>
              <a:rPr lang="de-DE" b="1" i="1" dirty="0" err="1" smtClean="0"/>
              <a:t>rosarum</a:t>
            </a:r>
            <a:r>
              <a:rPr lang="de-DE" b="1" i="1" dirty="0" smtClean="0"/>
              <a:t> </a:t>
            </a:r>
            <a:r>
              <a:rPr lang="de-DE" b="1" i="1" dirty="0" err="1" smtClean="0"/>
              <a:t>flores</a:t>
            </a:r>
            <a:endParaRPr lang="de-DE" dirty="0"/>
          </a:p>
        </p:txBody>
      </p:sp>
      <p:sp>
        <p:nvSpPr>
          <p:cNvPr id="3" name="Inhaltsplatzhalter 2"/>
          <p:cNvSpPr>
            <a:spLocks noGrp="1"/>
          </p:cNvSpPr>
          <p:nvPr>
            <p:ph idx="1"/>
          </p:nvPr>
        </p:nvSpPr>
        <p:spPr/>
        <p:txBody>
          <a:bodyPr>
            <a:normAutofit/>
          </a:bodyPr>
          <a:lstStyle/>
          <a:p>
            <a:pPr>
              <a:buNone/>
            </a:pPr>
            <a:r>
              <a:rPr lang="de-DE" sz="3600" b="1" dirty="0" smtClean="0"/>
              <a:t>	</a:t>
            </a:r>
            <a:r>
              <a:rPr lang="de-DE" sz="3600" b="1" dirty="0" err="1" smtClean="0"/>
              <a:t>Dufays</a:t>
            </a:r>
            <a:r>
              <a:rPr lang="de-DE" sz="3600" b="1" dirty="0" smtClean="0"/>
              <a:t> </a:t>
            </a:r>
            <a:r>
              <a:rPr lang="de-DE" sz="3600" b="1" dirty="0" smtClean="0"/>
              <a:t>Motette </a:t>
            </a:r>
            <a:r>
              <a:rPr lang="de-DE" sz="3600" b="1" i="1" dirty="0" err="1" smtClean="0"/>
              <a:t>Nuper</a:t>
            </a:r>
            <a:r>
              <a:rPr lang="de-DE" sz="3600" b="1" i="1" dirty="0" smtClean="0"/>
              <a:t> </a:t>
            </a:r>
            <a:r>
              <a:rPr lang="de-DE" sz="3600" b="1" i="1" dirty="0" err="1" smtClean="0"/>
              <a:t>rosarum</a:t>
            </a:r>
            <a:r>
              <a:rPr lang="de-DE" sz="3600" b="1" i="1" dirty="0" smtClean="0"/>
              <a:t> </a:t>
            </a:r>
            <a:r>
              <a:rPr lang="de-DE" sz="3600" b="1" i="1" dirty="0" err="1" smtClean="0"/>
              <a:t>flores</a:t>
            </a:r>
            <a:r>
              <a:rPr lang="de-DE" sz="3600" b="1" dirty="0" smtClean="0"/>
              <a:t> ist damit ein musikalisch wie theologisch rational durchkonstruiertes Werk von bemerkenswerter Komplexität</a:t>
            </a:r>
          </a:p>
          <a:p>
            <a:endParaRPr lang="de-DE"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2. Choralparaphrase: </a:t>
            </a:r>
            <a:r>
              <a:rPr lang="de-DE" b="1" dirty="0" err="1" smtClean="0"/>
              <a:t>Josquin</a:t>
            </a:r>
            <a:endParaRPr lang="de-DE" dirty="0"/>
          </a:p>
        </p:txBody>
      </p:sp>
      <p:sp>
        <p:nvSpPr>
          <p:cNvPr id="3" name="Inhaltsplatzhalter 2"/>
          <p:cNvSpPr>
            <a:spLocks noGrp="1"/>
          </p:cNvSpPr>
          <p:nvPr>
            <p:ph idx="1"/>
          </p:nvPr>
        </p:nvSpPr>
        <p:spPr/>
        <p:txBody>
          <a:bodyPr>
            <a:normAutofit lnSpcReduction="10000"/>
          </a:bodyPr>
          <a:lstStyle/>
          <a:p>
            <a:pPr algn="ctr">
              <a:buNone/>
            </a:pPr>
            <a:r>
              <a:rPr lang="de-DE" sz="4800" i="1" dirty="0" err="1" smtClean="0"/>
              <a:t>Motettenzyklus</a:t>
            </a:r>
            <a:r>
              <a:rPr lang="de-DE" sz="4800" i="1" dirty="0" smtClean="0"/>
              <a:t> zum Fest der Beschneidung Christi</a:t>
            </a:r>
          </a:p>
          <a:p>
            <a:pPr algn="ctr">
              <a:buNone/>
            </a:pPr>
            <a:endParaRPr lang="de-DE" sz="4800" dirty="0" smtClean="0"/>
          </a:p>
          <a:p>
            <a:pPr algn="ctr">
              <a:buNone/>
            </a:pPr>
            <a:r>
              <a:rPr lang="de-DE" sz="4800" b="1" i="1" dirty="0" smtClean="0"/>
              <a:t>O </a:t>
            </a:r>
            <a:r>
              <a:rPr lang="de-DE" sz="4800" b="1" i="1" dirty="0" err="1" smtClean="0"/>
              <a:t>admirabile</a:t>
            </a:r>
            <a:r>
              <a:rPr lang="de-DE" sz="4800" b="1" i="1" dirty="0" smtClean="0"/>
              <a:t> </a:t>
            </a:r>
            <a:r>
              <a:rPr lang="de-DE" sz="4800" b="1" i="1" dirty="0" err="1" smtClean="0"/>
              <a:t>commercium</a:t>
            </a:r>
            <a:endParaRPr lang="de-DE" sz="4800" b="1" i="1" dirty="0" smtClean="0"/>
          </a:p>
          <a:p>
            <a:pPr algn="ctr">
              <a:buNone/>
            </a:pPr>
            <a:r>
              <a:rPr lang="de-DE" sz="4400" dirty="0" err="1" smtClean="0"/>
              <a:t>Motettenzyklus</a:t>
            </a:r>
            <a:r>
              <a:rPr lang="de-DE" sz="4400" dirty="0" smtClean="0"/>
              <a:t> aus fünf Motetten </a:t>
            </a:r>
            <a:r>
              <a:rPr lang="de-DE" sz="4400" smtClean="0"/>
              <a:t>zu vier </a:t>
            </a:r>
            <a:r>
              <a:rPr lang="de-DE" sz="4400" dirty="0" smtClean="0"/>
              <a:t>Stimmen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2. Choralparaphrase: </a:t>
            </a:r>
            <a:r>
              <a:rPr lang="de-DE" b="1" dirty="0" err="1" smtClean="0"/>
              <a:t>Josquin</a:t>
            </a:r>
            <a:r>
              <a:rPr lang="de-DE" b="1" dirty="0" smtClean="0"/>
              <a:t/>
            </a:r>
            <a:br>
              <a:rPr lang="de-DE" b="1" dirty="0" smtClean="0"/>
            </a:br>
            <a:r>
              <a:rPr lang="de-DE" b="1" i="1" dirty="0" smtClean="0"/>
              <a:t>O </a:t>
            </a:r>
            <a:r>
              <a:rPr lang="de-DE" b="1" i="1" dirty="0" err="1" smtClean="0"/>
              <a:t>admirabile</a:t>
            </a:r>
            <a:r>
              <a:rPr lang="de-DE" b="1" i="1" dirty="0" smtClean="0"/>
              <a:t> </a:t>
            </a:r>
            <a:r>
              <a:rPr lang="de-DE" b="1" i="1" dirty="0" err="1" smtClean="0"/>
              <a:t>commercium</a:t>
            </a:r>
            <a:endParaRPr lang="de-DE" i="1" dirty="0"/>
          </a:p>
        </p:txBody>
      </p:sp>
      <p:sp>
        <p:nvSpPr>
          <p:cNvPr id="3" name="Inhaltsplatzhalter 2"/>
          <p:cNvSpPr>
            <a:spLocks noGrp="1"/>
          </p:cNvSpPr>
          <p:nvPr>
            <p:ph idx="1"/>
          </p:nvPr>
        </p:nvSpPr>
        <p:spPr>
          <a:xfrm>
            <a:off x="457200" y="1600200"/>
            <a:ext cx="8229600" cy="5069160"/>
          </a:xfrm>
        </p:spPr>
        <p:txBody>
          <a:bodyPr>
            <a:normAutofit lnSpcReduction="10000"/>
          </a:bodyPr>
          <a:lstStyle/>
          <a:p>
            <a:r>
              <a:rPr lang="de-DE" dirty="0" err="1" smtClean="0"/>
              <a:t>Josquins</a:t>
            </a:r>
            <a:r>
              <a:rPr lang="de-DE" dirty="0" smtClean="0"/>
              <a:t> </a:t>
            </a:r>
            <a:r>
              <a:rPr lang="de-DE" dirty="0" err="1" smtClean="0"/>
              <a:t>Motettenzyklus</a:t>
            </a:r>
            <a:r>
              <a:rPr lang="de-DE" dirty="0" smtClean="0"/>
              <a:t> verwendet die fünf gleichnamigen </a:t>
            </a:r>
            <a:r>
              <a:rPr lang="de-DE" b="1" dirty="0" smtClean="0"/>
              <a:t>Antiphonen</a:t>
            </a:r>
            <a:r>
              <a:rPr lang="de-DE" dirty="0" smtClean="0"/>
              <a:t>, die zum Tagesoffizium „In </a:t>
            </a:r>
            <a:r>
              <a:rPr lang="de-DE" dirty="0" err="1" smtClean="0"/>
              <a:t>circumcisione</a:t>
            </a:r>
            <a:r>
              <a:rPr lang="de-DE" dirty="0" smtClean="0"/>
              <a:t> Christi“ (Fest der Beschneidung Christi) gehören (sog. O-Antiphonen)</a:t>
            </a:r>
          </a:p>
          <a:p>
            <a:r>
              <a:rPr lang="de-DE" dirty="0" err="1" smtClean="0"/>
              <a:t>Josquin</a:t>
            </a:r>
            <a:r>
              <a:rPr lang="de-DE" dirty="0" smtClean="0"/>
              <a:t> verwendet in seinem </a:t>
            </a:r>
            <a:r>
              <a:rPr lang="de-DE" dirty="0" err="1" smtClean="0"/>
              <a:t>Motettenzyklus</a:t>
            </a:r>
            <a:r>
              <a:rPr lang="de-DE" dirty="0" smtClean="0"/>
              <a:t> die gregorianische Vorlage</a:t>
            </a:r>
          </a:p>
          <a:p>
            <a:r>
              <a:rPr lang="de-DE" dirty="0" smtClean="0"/>
              <a:t>Allerdings erscheint sie kaum</a:t>
            </a:r>
            <a:r>
              <a:rPr lang="de-DE" b="1" dirty="0" smtClean="0">
                <a:solidFill>
                  <a:srgbClr val="FF0000"/>
                </a:solidFill>
              </a:rPr>
              <a:t> </a:t>
            </a:r>
            <a:r>
              <a:rPr lang="de-DE" dirty="0" smtClean="0"/>
              <a:t>in ‚Pfundnoten‘, sondern auch </a:t>
            </a:r>
            <a:r>
              <a:rPr lang="de-DE" b="1" dirty="0" smtClean="0"/>
              <a:t>in verzierter Form in allen Stimmen</a:t>
            </a:r>
            <a:r>
              <a:rPr lang="de-DE" dirty="0" smtClean="0"/>
              <a:t>, nicht nur im Tenor </a:t>
            </a:r>
          </a:p>
          <a:p>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2. Choralparaphrase: </a:t>
            </a:r>
            <a:r>
              <a:rPr lang="de-DE" b="1" dirty="0" err="1" smtClean="0"/>
              <a:t>Josquin</a:t>
            </a:r>
            <a:r>
              <a:rPr lang="de-DE" b="1" dirty="0" smtClean="0"/>
              <a:t/>
            </a:r>
            <a:br>
              <a:rPr lang="de-DE" b="1" dirty="0" smtClean="0"/>
            </a:br>
            <a:r>
              <a:rPr lang="de-DE" b="1" i="1" dirty="0" smtClean="0"/>
              <a:t>O </a:t>
            </a:r>
            <a:r>
              <a:rPr lang="de-DE" b="1" i="1" dirty="0" err="1" smtClean="0"/>
              <a:t>admirabile</a:t>
            </a:r>
            <a:r>
              <a:rPr lang="de-DE" b="1" i="1" dirty="0" smtClean="0"/>
              <a:t> </a:t>
            </a:r>
            <a:r>
              <a:rPr lang="de-DE" b="1" i="1" dirty="0" err="1" smtClean="0"/>
              <a:t>commercium</a:t>
            </a:r>
            <a:endParaRPr lang="de-DE" dirty="0"/>
          </a:p>
        </p:txBody>
      </p:sp>
      <p:sp>
        <p:nvSpPr>
          <p:cNvPr id="3" name="Inhaltsplatzhalter 2"/>
          <p:cNvSpPr>
            <a:spLocks noGrp="1"/>
          </p:cNvSpPr>
          <p:nvPr>
            <p:ph idx="1"/>
          </p:nvPr>
        </p:nvSpPr>
        <p:spPr>
          <a:xfrm>
            <a:off x="457200" y="1600200"/>
            <a:ext cx="8229600" cy="4853136"/>
          </a:xfrm>
        </p:spPr>
        <p:txBody>
          <a:bodyPr>
            <a:normAutofit/>
          </a:bodyPr>
          <a:lstStyle/>
          <a:p>
            <a:r>
              <a:rPr lang="de-DE" sz="3600" dirty="0" smtClean="0"/>
              <a:t>Die Choralmelodie erklingt also nicht in starren Notenwerten als Klangachse</a:t>
            </a:r>
          </a:p>
          <a:p>
            <a:r>
              <a:rPr lang="de-DE" sz="3600" dirty="0" smtClean="0"/>
              <a:t>Sie wird vielmehr </a:t>
            </a:r>
            <a:r>
              <a:rPr lang="de-DE" sz="3600" b="1" dirty="0" smtClean="0"/>
              <a:t>in freiem Rhythmus </a:t>
            </a:r>
            <a:r>
              <a:rPr lang="de-DE" sz="3600" dirty="0" smtClean="0"/>
              <a:t>und durch </a:t>
            </a:r>
            <a:r>
              <a:rPr lang="de-DE" sz="3600" b="1" dirty="0" smtClean="0"/>
              <a:t>freie Noten verziert </a:t>
            </a:r>
            <a:r>
              <a:rPr lang="de-DE" sz="3600" dirty="0" smtClean="0"/>
              <a:t>den anderen </a:t>
            </a:r>
            <a:r>
              <a:rPr lang="de-DE" sz="3600" b="1" dirty="0" smtClean="0"/>
              <a:t>Stimmen angepasst</a:t>
            </a:r>
          </a:p>
          <a:p>
            <a:r>
              <a:rPr lang="de-DE" sz="3600" dirty="0" smtClean="0"/>
              <a:t>Dabei erklingen in der Regel die Choralvorlage und die frei hinzu komponierten Stimmen </a:t>
            </a:r>
            <a:r>
              <a:rPr lang="de-DE" sz="3600" b="1" dirty="0" smtClean="0"/>
              <a:t>simultan</a:t>
            </a:r>
          </a:p>
          <a:p>
            <a:pPr>
              <a:buNone/>
            </a:pPr>
            <a:endParaRPr lang="de-DE"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Definition </a:t>
            </a:r>
            <a:r>
              <a:rPr lang="de-DE" b="1" dirty="0" err="1" smtClean="0"/>
              <a:t>musikologisch</a:t>
            </a:r>
            <a:r>
              <a:rPr lang="de-DE" dirty="0" smtClean="0"/>
              <a:t/>
            </a:r>
            <a:br>
              <a:rPr lang="de-DE" dirty="0" smtClean="0"/>
            </a:br>
            <a:r>
              <a:rPr lang="de-DE" sz="4000" dirty="0" err="1" smtClean="0"/>
              <a:t>Rieman</a:t>
            </a:r>
            <a:r>
              <a:rPr lang="de-DE" sz="4000" dirty="0" smtClean="0"/>
              <a:t> ML, </a:t>
            </a:r>
            <a:r>
              <a:rPr lang="de-DE" sz="4000" dirty="0" err="1" smtClean="0"/>
              <a:t>Sachteil</a:t>
            </a:r>
            <a:r>
              <a:rPr lang="de-DE" sz="4000" dirty="0" smtClean="0"/>
              <a:t>, S. 588</a:t>
            </a:r>
            <a:endParaRPr lang="de-DE" sz="4000" dirty="0"/>
          </a:p>
        </p:txBody>
      </p:sp>
      <p:sp>
        <p:nvSpPr>
          <p:cNvPr id="3" name="Inhaltsplatzhalter 2"/>
          <p:cNvSpPr>
            <a:spLocks noGrp="1"/>
          </p:cNvSpPr>
          <p:nvPr>
            <p:ph idx="1"/>
          </p:nvPr>
        </p:nvSpPr>
        <p:spPr/>
        <p:txBody>
          <a:bodyPr/>
          <a:lstStyle/>
          <a:p>
            <a:pPr>
              <a:buNone/>
            </a:pPr>
            <a:r>
              <a:rPr lang="de-DE" dirty="0" smtClean="0"/>
              <a:t>	[Die] Motette [… ist] seit ihrem Aufkommen wohl schon in der Blütezeit der Notre-Dame-Epoche (mit Vorformen im Repertoire von St-Martial) eine der </a:t>
            </a:r>
            <a:r>
              <a:rPr lang="de-DE" b="1" dirty="0" smtClean="0">
                <a:solidFill>
                  <a:srgbClr val="FF0000"/>
                </a:solidFill>
              </a:rPr>
              <a:t>zentralen Gattungen mehrstimmiger Vokalmusik</a:t>
            </a:r>
            <a:r>
              <a:rPr lang="de-DE" dirty="0" smtClean="0"/>
              <a:t>, deren </a:t>
            </a:r>
            <a:r>
              <a:rPr lang="de-DE" b="1" dirty="0" smtClean="0">
                <a:solidFill>
                  <a:srgbClr val="FF0000"/>
                </a:solidFill>
              </a:rPr>
              <a:t>Merkmale </a:t>
            </a:r>
            <a:r>
              <a:rPr lang="de-DE" dirty="0" smtClean="0"/>
              <a:t>jedoch im Lauf ihrer vom 13. Jh. bis heute sich erstreckenden Geschichte </a:t>
            </a:r>
            <a:r>
              <a:rPr lang="de-DE" b="1" dirty="0" smtClean="0">
                <a:solidFill>
                  <a:srgbClr val="FF0000"/>
                </a:solidFill>
              </a:rPr>
              <a:t>mehrfach wechselten</a:t>
            </a:r>
            <a:r>
              <a:rPr lang="de-DE" dirty="0" smtClean="0"/>
              <a:t>, </a:t>
            </a:r>
            <a:r>
              <a:rPr lang="de-DE" b="1" dirty="0" smtClean="0">
                <a:solidFill>
                  <a:srgbClr val="FF0000"/>
                </a:solidFill>
              </a:rPr>
              <a:t>so </a:t>
            </a:r>
            <a:r>
              <a:rPr lang="de-DE" b="1" dirty="0" err="1" smtClean="0">
                <a:solidFill>
                  <a:srgbClr val="FF0000"/>
                </a:solidFill>
              </a:rPr>
              <a:t>daß</a:t>
            </a:r>
            <a:r>
              <a:rPr lang="de-DE" b="1" dirty="0" smtClean="0">
                <a:solidFill>
                  <a:srgbClr val="FF0000"/>
                </a:solidFill>
              </a:rPr>
              <a:t> sich eine einheitliche Definition nicht geben </a:t>
            </a:r>
            <a:r>
              <a:rPr lang="de-DE" b="1" dirty="0" err="1" smtClean="0">
                <a:solidFill>
                  <a:srgbClr val="FF0000"/>
                </a:solidFill>
              </a:rPr>
              <a:t>läßt</a:t>
            </a:r>
            <a:r>
              <a:rPr lang="de-DE" dirty="0" smtClean="0"/>
              <a:t>.</a:t>
            </a:r>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2. Choralparaphrase: </a:t>
            </a:r>
            <a:r>
              <a:rPr lang="de-DE" b="1" dirty="0" err="1" smtClean="0"/>
              <a:t>Josquin</a:t>
            </a:r>
            <a:r>
              <a:rPr lang="de-DE" b="1" dirty="0" smtClean="0"/>
              <a:t/>
            </a:r>
            <a:br>
              <a:rPr lang="de-DE" b="1" dirty="0" smtClean="0"/>
            </a:br>
            <a:r>
              <a:rPr lang="de-DE" b="1" i="1" dirty="0" smtClean="0"/>
              <a:t>O </a:t>
            </a:r>
            <a:r>
              <a:rPr lang="de-DE" b="1" i="1" dirty="0" err="1" smtClean="0"/>
              <a:t>admirabile</a:t>
            </a:r>
            <a:r>
              <a:rPr lang="de-DE" b="1" i="1" dirty="0" smtClean="0"/>
              <a:t> </a:t>
            </a:r>
            <a:r>
              <a:rPr lang="de-DE" b="1" i="1" dirty="0" err="1" smtClean="0"/>
              <a:t>commercium</a:t>
            </a:r>
            <a:endParaRPr lang="de-DE" dirty="0"/>
          </a:p>
        </p:txBody>
      </p:sp>
      <p:sp>
        <p:nvSpPr>
          <p:cNvPr id="3" name="Inhaltsplatzhalter 2"/>
          <p:cNvSpPr>
            <a:spLocks noGrp="1"/>
          </p:cNvSpPr>
          <p:nvPr>
            <p:ph idx="1"/>
          </p:nvPr>
        </p:nvSpPr>
        <p:spPr>
          <a:xfrm>
            <a:off x="457200" y="1600200"/>
            <a:ext cx="8229600" cy="4853136"/>
          </a:xfrm>
        </p:spPr>
        <p:txBody>
          <a:bodyPr>
            <a:normAutofit lnSpcReduction="10000"/>
          </a:bodyPr>
          <a:lstStyle/>
          <a:p>
            <a:r>
              <a:rPr lang="de-DE" sz="3600" dirty="0" smtClean="0"/>
              <a:t>Oder die Choralvorlage wird </a:t>
            </a:r>
            <a:r>
              <a:rPr lang="de-DE" sz="3600" b="1" dirty="0" smtClean="0"/>
              <a:t>imitiert</a:t>
            </a:r>
            <a:r>
              <a:rPr lang="de-DE" sz="3600" dirty="0" smtClean="0"/>
              <a:t> (vgl. Bassus/Tenor </a:t>
            </a:r>
            <a:r>
              <a:rPr lang="de-DE" sz="3600" dirty="0" err="1" smtClean="0"/>
              <a:t>Mens</a:t>
            </a:r>
            <a:r>
              <a:rPr lang="de-DE" sz="3600" dirty="0" smtClean="0"/>
              <a:t>. 44ff/48ff), bisweilen durch alle Stimmen (vgl. </a:t>
            </a:r>
            <a:r>
              <a:rPr lang="de-DE" sz="3600" dirty="0" err="1" smtClean="0"/>
              <a:t>Mens</a:t>
            </a:r>
            <a:r>
              <a:rPr lang="de-DE" sz="3600" dirty="0" smtClean="0"/>
              <a:t>. 55ff)</a:t>
            </a:r>
          </a:p>
          <a:p>
            <a:pPr>
              <a:buNone/>
            </a:pPr>
            <a:r>
              <a:rPr lang="de-DE" sz="3600" dirty="0" smtClean="0"/>
              <a:t>	-&gt; </a:t>
            </a:r>
            <a:r>
              <a:rPr lang="de-DE" sz="3600" b="1" dirty="0" smtClean="0"/>
              <a:t>Imitationsprinzip</a:t>
            </a:r>
            <a:r>
              <a:rPr lang="de-DE" sz="3600" dirty="0" smtClean="0"/>
              <a:t> als wichtiges satztechnisches Mittel der Zeit</a:t>
            </a:r>
          </a:p>
          <a:p>
            <a:r>
              <a:rPr lang="de-DE" sz="3600" dirty="0" smtClean="0"/>
              <a:t>Die Choralvorlage wird gewissermaßen in den musikalischen Satz aus freien Stimmen „eingeschmolzen“ oder „</a:t>
            </a:r>
            <a:r>
              <a:rPr lang="de-DE" sz="3600" b="1" dirty="0" smtClean="0"/>
              <a:t>eingepasst</a:t>
            </a:r>
            <a:r>
              <a:rPr lang="de-DE" sz="3600" dirty="0" smtClean="0"/>
              <a:t>“ </a:t>
            </a:r>
          </a:p>
          <a:p>
            <a:pPr>
              <a:buNone/>
            </a:pPr>
            <a:endParaRPr 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2. Choralparaphrase: </a:t>
            </a:r>
            <a:r>
              <a:rPr lang="de-DE" b="1" dirty="0" err="1" smtClean="0"/>
              <a:t>Josquin</a:t>
            </a:r>
            <a:r>
              <a:rPr lang="de-DE" b="1" dirty="0" smtClean="0"/>
              <a:t/>
            </a:r>
            <a:br>
              <a:rPr lang="de-DE" b="1" dirty="0" smtClean="0"/>
            </a:br>
            <a:r>
              <a:rPr lang="de-DE" b="1" i="1" dirty="0" smtClean="0"/>
              <a:t>O </a:t>
            </a:r>
            <a:r>
              <a:rPr lang="de-DE" b="1" i="1" dirty="0" err="1" smtClean="0"/>
              <a:t>admirabile</a:t>
            </a:r>
            <a:r>
              <a:rPr lang="de-DE" b="1" i="1" dirty="0" smtClean="0"/>
              <a:t> </a:t>
            </a:r>
            <a:r>
              <a:rPr lang="de-DE" b="1" i="1" dirty="0" err="1" smtClean="0"/>
              <a:t>commercium</a:t>
            </a:r>
            <a:endParaRPr lang="de-DE" dirty="0"/>
          </a:p>
        </p:txBody>
      </p:sp>
      <p:sp>
        <p:nvSpPr>
          <p:cNvPr id="3" name="Inhaltsplatzhalter 2"/>
          <p:cNvSpPr>
            <a:spLocks noGrp="1"/>
          </p:cNvSpPr>
          <p:nvPr>
            <p:ph idx="1"/>
          </p:nvPr>
        </p:nvSpPr>
        <p:spPr/>
        <p:txBody>
          <a:bodyPr>
            <a:normAutofit/>
          </a:bodyPr>
          <a:lstStyle/>
          <a:p>
            <a:r>
              <a:rPr lang="de-DE" sz="3600" dirty="0" smtClean="0"/>
              <a:t>In Ihrer Faktur unterscheidet sich die Choralvorlage kaum noch oder gar nicht von den frei komponierten Stimmen</a:t>
            </a:r>
          </a:p>
          <a:p>
            <a:r>
              <a:rPr lang="de-DE" sz="3600" dirty="0" smtClean="0"/>
              <a:t>Freie und choralgebundene Stimmen </a:t>
            </a:r>
            <a:r>
              <a:rPr lang="de-DE" sz="3600" b="1" dirty="0" smtClean="0"/>
              <a:t>erscheinen so als gleichwertig</a:t>
            </a:r>
            <a:r>
              <a:rPr lang="de-DE" sz="3600" dirty="0" smtClean="0"/>
              <a:t>, obwohl sie es nicht sind</a:t>
            </a:r>
          </a:p>
          <a:p>
            <a:pPr>
              <a:buFontTx/>
              <a:buNone/>
            </a:pPr>
            <a:r>
              <a:rPr lang="de-DE" sz="3600" dirty="0" smtClean="0"/>
              <a:t>-&gt; </a:t>
            </a:r>
            <a:r>
              <a:rPr lang="de-DE" sz="3600" b="1" dirty="0" smtClean="0"/>
              <a:t>Choralparaphrase</a:t>
            </a:r>
          </a:p>
          <a:p>
            <a:pPr>
              <a:buNone/>
            </a:pPr>
            <a:endParaRPr lang="de-DE"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Exkurs:</a:t>
            </a:r>
            <a:br>
              <a:rPr lang="de-DE" b="1" dirty="0" smtClean="0"/>
            </a:br>
            <a:r>
              <a:rPr lang="de-DE" b="1" dirty="0" smtClean="0"/>
              <a:t>Die Generation nach </a:t>
            </a:r>
            <a:r>
              <a:rPr lang="de-DE" b="1" dirty="0" err="1" smtClean="0"/>
              <a:t>Josquin</a:t>
            </a:r>
            <a:endParaRPr lang="de-DE" b="1" dirty="0"/>
          </a:p>
        </p:txBody>
      </p:sp>
      <p:sp>
        <p:nvSpPr>
          <p:cNvPr id="3" name="Inhaltsplatzhalter 2"/>
          <p:cNvSpPr>
            <a:spLocks noGrp="1"/>
          </p:cNvSpPr>
          <p:nvPr>
            <p:ph idx="1"/>
          </p:nvPr>
        </p:nvSpPr>
        <p:spPr/>
        <p:txBody>
          <a:bodyPr>
            <a:normAutofit/>
          </a:bodyPr>
          <a:lstStyle/>
          <a:p>
            <a:r>
              <a:rPr lang="de-DE" dirty="0" smtClean="0"/>
              <a:t>Die Generation zwischen </a:t>
            </a:r>
            <a:r>
              <a:rPr lang="de-DE" dirty="0" err="1" smtClean="0"/>
              <a:t>Josquin</a:t>
            </a:r>
            <a:r>
              <a:rPr lang="de-DE" dirty="0" smtClean="0"/>
              <a:t> und Palestrina wird oft als „verlorene Generation“ bezeichnet, das sie nur begrenzt rezipiert wurde</a:t>
            </a:r>
          </a:p>
          <a:p>
            <a:r>
              <a:rPr lang="de-DE" dirty="0" smtClean="0"/>
              <a:t>Zu ihr gehören u.a.</a:t>
            </a:r>
          </a:p>
          <a:p>
            <a:pPr>
              <a:buFontTx/>
              <a:buChar char="-"/>
            </a:pPr>
            <a:r>
              <a:rPr lang="de-DE" b="1" dirty="0" smtClean="0"/>
              <a:t>Nicolas </a:t>
            </a:r>
            <a:r>
              <a:rPr lang="de-DE" b="1" dirty="0" err="1" smtClean="0"/>
              <a:t>Gombert</a:t>
            </a:r>
            <a:r>
              <a:rPr lang="de-DE" b="1" dirty="0" smtClean="0"/>
              <a:t> (ca. 1495-1560)</a:t>
            </a:r>
          </a:p>
          <a:p>
            <a:pPr>
              <a:buFontTx/>
              <a:buChar char="-"/>
            </a:pPr>
            <a:r>
              <a:rPr lang="de-DE" b="1" dirty="0" smtClean="0"/>
              <a:t>Adrian </a:t>
            </a:r>
            <a:r>
              <a:rPr lang="de-DE" b="1" dirty="0" err="1" smtClean="0"/>
              <a:t>Willaert</a:t>
            </a:r>
            <a:r>
              <a:rPr lang="de-DE" b="1" dirty="0" smtClean="0"/>
              <a:t> (ca. 1490-1562)</a:t>
            </a:r>
          </a:p>
          <a:p>
            <a:pPr>
              <a:buFontTx/>
              <a:buChar char="-"/>
            </a:pPr>
            <a:r>
              <a:rPr lang="de-DE" b="1" dirty="0" smtClean="0"/>
              <a:t>Clemens non Papa (1510-1555/56)</a:t>
            </a:r>
          </a:p>
          <a:p>
            <a:pPr>
              <a:buNone/>
            </a:pPr>
            <a:endParaRPr lang="de-DE"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Exkurs:</a:t>
            </a:r>
            <a:br>
              <a:rPr lang="de-DE" b="1" dirty="0" smtClean="0"/>
            </a:br>
            <a:r>
              <a:rPr lang="de-DE" b="1" dirty="0" smtClean="0"/>
              <a:t>Die Generation nach </a:t>
            </a:r>
            <a:r>
              <a:rPr lang="de-DE" b="1" dirty="0" err="1" smtClean="0"/>
              <a:t>Josquin</a:t>
            </a:r>
            <a:endParaRPr lang="de-DE" dirty="0"/>
          </a:p>
        </p:txBody>
      </p:sp>
      <p:sp>
        <p:nvSpPr>
          <p:cNvPr id="3" name="Inhaltsplatzhalter 2"/>
          <p:cNvSpPr>
            <a:spLocks noGrp="1"/>
          </p:cNvSpPr>
          <p:nvPr>
            <p:ph idx="1"/>
          </p:nvPr>
        </p:nvSpPr>
        <p:spPr/>
        <p:txBody>
          <a:bodyPr>
            <a:normAutofit lnSpcReduction="10000"/>
          </a:bodyPr>
          <a:lstStyle/>
          <a:p>
            <a:r>
              <a:rPr lang="de-DE" sz="3600" dirty="0" smtClean="0"/>
              <a:t>In seinem 1556 erschienenen Traktat </a:t>
            </a:r>
            <a:r>
              <a:rPr lang="de-DE" sz="3600" i="1" dirty="0" err="1" smtClean="0"/>
              <a:t>Practica</a:t>
            </a:r>
            <a:r>
              <a:rPr lang="de-DE" sz="3600" i="1" dirty="0" smtClean="0"/>
              <a:t> </a:t>
            </a:r>
            <a:r>
              <a:rPr lang="de-DE" sz="3600" i="1" dirty="0" err="1" smtClean="0"/>
              <a:t>musica</a:t>
            </a:r>
            <a:r>
              <a:rPr lang="de-DE" sz="3600" dirty="0" smtClean="0"/>
              <a:t> kritisiert der Musiktheoretiker Hermann Finck (c.1495-1558) die „</a:t>
            </a:r>
            <a:r>
              <a:rPr lang="de-DE" sz="3600" dirty="0" err="1" smtClean="0"/>
              <a:t>nuditas</a:t>
            </a:r>
            <a:r>
              <a:rPr lang="de-DE" sz="3600" dirty="0" smtClean="0"/>
              <a:t>“, die „</a:t>
            </a:r>
            <a:r>
              <a:rPr lang="de-DE" sz="3600" b="1" dirty="0" smtClean="0"/>
              <a:t>Nacktheit</a:t>
            </a:r>
            <a:r>
              <a:rPr lang="de-DE" sz="3600" dirty="0" smtClean="0"/>
              <a:t>“ des </a:t>
            </a:r>
            <a:r>
              <a:rPr lang="de-DE" sz="3600" dirty="0" err="1" smtClean="0"/>
              <a:t>Josquin</a:t>
            </a:r>
            <a:r>
              <a:rPr lang="de-DE" sz="3600" dirty="0" smtClean="0"/>
              <a:t>-Stils</a:t>
            </a:r>
          </a:p>
          <a:p>
            <a:r>
              <a:rPr lang="de-DE" sz="3600" dirty="0" smtClean="0"/>
              <a:t>Finck spielt damit auf die </a:t>
            </a:r>
            <a:r>
              <a:rPr lang="de-DE" sz="3600" b="1" dirty="0" smtClean="0"/>
              <a:t>geringstimmigen Abschnitte</a:t>
            </a:r>
            <a:r>
              <a:rPr lang="de-DE" sz="3600" dirty="0" smtClean="0"/>
              <a:t> bei </a:t>
            </a:r>
            <a:r>
              <a:rPr lang="de-DE" sz="3600" dirty="0" err="1" smtClean="0"/>
              <a:t>Josquin</a:t>
            </a:r>
            <a:r>
              <a:rPr lang="de-DE" sz="3600" dirty="0" smtClean="0"/>
              <a:t> an, die sich aus der Satztechnik ergeben</a:t>
            </a:r>
          </a:p>
          <a:p>
            <a:endParaRPr lang="de-D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Exkurs:</a:t>
            </a:r>
            <a:br>
              <a:rPr lang="de-DE" b="1" dirty="0" smtClean="0"/>
            </a:br>
            <a:r>
              <a:rPr lang="de-DE" b="1" dirty="0" smtClean="0"/>
              <a:t>Die Generation nach </a:t>
            </a:r>
            <a:r>
              <a:rPr lang="de-DE" b="1" dirty="0" err="1" smtClean="0"/>
              <a:t>Josquin</a:t>
            </a:r>
            <a:endParaRPr lang="de-DE" dirty="0"/>
          </a:p>
        </p:txBody>
      </p:sp>
      <p:sp>
        <p:nvSpPr>
          <p:cNvPr id="3" name="Inhaltsplatzhalter 2"/>
          <p:cNvSpPr>
            <a:spLocks noGrp="1"/>
          </p:cNvSpPr>
          <p:nvPr>
            <p:ph idx="1"/>
          </p:nvPr>
        </p:nvSpPr>
        <p:spPr>
          <a:xfrm>
            <a:off x="457200" y="1600200"/>
            <a:ext cx="8686800" cy="5257800"/>
          </a:xfrm>
        </p:spPr>
        <p:txBody>
          <a:bodyPr/>
          <a:lstStyle/>
          <a:p>
            <a:pPr>
              <a:buFontTx/>
              <a:buNone/>
            </a:pPr>
            <a:r>
              <a:rPr lang="de-DE" sz="3600" dirty="0" smtClean="0"/>
              <a:t>	„</a:t>
            </a:r>
            <a:r>
              <a:rPr lang="de-DE" sz="3600" dirty="0" err="1" smtClean="0"/>
              <a:t>Floruit</a:t>
            </a:r>
            <a:r>
              <a:rPr lang="de-DE" sz="3600" dirty="0" smtClean="0"/>
              <a:t> </a:t>
            </a:r>
            <a:r>
              <a:rPr lang="de-DE" sz="3600" dirty="0" err="1" smtClean="0"/>
              <a:t>tunc</a:t>
            </a:r>
            <a:r>
              <a:rPr lang="de-DE" sz="3600" dirty="0" smtClean="0"/>
              <a:t> </a:t>
            </a:r>
            <a:r>
              <a:rPr lang="de-DE" sz="3600" dirty="0" err="1" smtClean="0"/>
              <a:t>etiam</a:t>
            </a:r>
            <a:r>
              <a:rPr lang="de-DE" sz="3600" dirty="0" smtClean="0"/>
              <a:t> </a:t>
            </a:r>
            <a:r>
              <a:rPr lang="de-DE" sz="3600" dirty="0" err="1" smtClean="0"/>
              <a:t>Iosquinus</a:t>
            </a:r>
            <a:r>
              <a:rPr lang="de-DE" sz="3600" dirty="0" smtClean="0"/>
              <a:t> de </a:t>
            </a:r>
            <a:r>
              <a:rPr lang="de-DE" sz="3600" dirty="0" err="1" smtClean="0"/>
              <a:t>Pratis</a:t>
            </a:r>
            <a:r>
              <a:rPr lang="de-DE" sz="3600" dirty="0" smtClean="0"/>
              <a:t>, </a:t>
            </a:r>
            <a:r>
              <a:rPr lang="de-DE" sz="3600" dirty="0" err="1" smtClean="0"/>
              <a:t>qui</a:t>
            </a:r>
            <a:r>
              <a:rPr lang="de-DE" sz="3600" dirty="0" smtClean="0"/>
              <a:t> </a:t>
            </a:r>
            <a:r>
              <a:rPr lang="de-DE" sz="3600" dirty="0" err="1" smtClean="0"/>
              <a:t>vere</a:t>
            </a:r>
            <a:r>
              <a:rPr lang="de-DE" sz="3600" dirty="0" smtClean="0"/>
              <a:t> </a:t>
            </a:r>
            <a:r>
              <a:rPr lang="de-DE" sz="3600" dirty="0" err="1" smtClean="0"/>
              <a:t>pater</a:t>
            </a:r>
            <a:r>
              <a:rPr lang="de-DE" sz="3600" dirty="0" smtClean="0"/>
              <a:t> </a:t>
            </a:r>
            <a:r>
              <a:rPr lang="de-DE" sz="3600" dirty="0" err="1" smtClean="0"/>
              <a:t>Musicorum</a:t>
            </a:r>
            <a:r>
              <a:rPr lang="de-DE" sz="3600" dirty="0" smtClean="0"/>
              <a:t> </a:t>
            </a:r>
            <a:r>
              <a:rPr lang="de-DE" sz="3600" dirty="0" err="1" smtClean="0"/>
              <a:t>dici</a:t>
            </a:r>
            <a:r>
              <a:rPr lang="de-DE" sz="3600" dirty="0" smtClean="0"/>
              <a:t> </a:t>
            </a:r>
            <a:r>
              <a:rPr lang="de-DE" sz="3600" dirty="0" err="1" smtClean="0"/>
              <a:t>potest</a:t>
            </a:r>
            <a:r>
              <a:rPr lang="de-DE" sz="3600" dirty="0" smtClean="0"/>
              <a:t>, </a:t>
            </a:r>
            <a:r>
              <a:rPr lang="de-DE" sz="3600" dirty="0" err="1" smtClean="0"/>
              <a:t>cui</a:t>
            </a:r>
            <a:r>
              <a:rPr lang="de-DE" sz="3600" dirty="0" smtClean="0"/>
              <a:t> </a:t>
            </a:r>
            <a:r>
              <a:rPr lang="de-DE" sz="3600" dirty="0" err="1" smtClean="0"/>
              <a:t>multum</a:t>
            </a:r>
            <a:r>
              <a:rPr lang="de-DE" sz="3600" dirty="0" smtClean="0"/>
              <a:t> </a:t>
            </a:r>
            <a:r>
              <a:rPr lang="de-DE" sz="3600" dirty="0" err="1" smtClean="0"/>
              <a:t>est</a:t>
            </a:r>
            <a:r>
              <a:rPr lang="de-DE" sz="3600" dirty="0" smtClean="0"/>
              <a:t> </a:t>
            </a:r>
            <a:r>
              <a:rPr lang="de-DE" sz="3600" dirty="0" err="1" smtClean="0"/>
              <a:t>attribuendum</a:t>
            </a:r>
            <a:r>
              <a:rPr lang="de-DE" sz="3600" dirty="0" smtClean="0"/>
              <a:t>: </a:t>
            </a:r>
            <a:r>
              <a:rPr lang="de-DE" sz="3600" dirty="0" err="1" smtClean="0"/>
              <a:t>antecellit</a:t>
            </a:r>
            <a:r>
              <a:rPr lang="de-DE" sz="3600" dirty="0" smtClean="0"/>
              <a:t> </a:t>
            </a:r>
            <a:r>
              <a:rPr lang="de-DE" sz="3600" dirty="0" err="1" smtClean="0"/>
              <a:t>enim</a:t>
            </a:r>
            <a:r>
              <a:rPr lang="de-DE" sz="3600" dirty="0" smtClean="0"/>
              <a:t> </a:t>
            </a:r>
            <a:r>
              <a:rPr lang="de-DE" sz="3600" dirty="0" err="1" smtClean="0"/>
              <a:t>multis</a:t>
            </a:r>
            <a:r>
              <a:rPr lang="de-DE" sz="3600" dirty="0" smtClean="0"/>
              <a:t> in </a:t>
            </a:r>
            <a:r>
              <a:rPr lang="de-DE" sz="3600" dirty="0" err="1" smtClean="0"/>
              <a:t>subtilitate</a:t>
            </a:r>
            <a:r>
              <a:rPr lang="de-DE" sz="3600" dirty="0" smtClean="0"/>
              <a:t> &amp; </a:t>
            </a:r>
            <a:r>
              <a:rPr lang="de-DE" sz="3600" dirty="0" err="1" smtClean="0"/>
              <a:t>suavitate</a:t>
            </a:r>
            <a:r>
              <a:rPr lang="de-DE" sz="3600" dirty="0" smtClean="0"/>
              <a:t>, </a:t>
            </a:r>
            <a:r>
              <a:rPr lang="de-DE" sz="3600" b="1" dirty="0" err="1" smtClean="0"/>
              <a:t>sed</a:t>
            </a:r>
            <a:r>
              <a:rPr lang="de-DE" sz="3600" b="1" dirty="0" smtClean="0"/>
              <a:t> in </a:t>
            </a:r>
            <a:r>
              <a:rPr lang="de-DE" sz="3600" b="1" dirty="0" err="1" smtClean="0"/>
              <a:t>compositione</a:t>
            </a:r>
            <a:r>
              <a:rPr lang="de-DE" sz="3600" b="1" dirty="0" smtClean="0"/>
              <a:t> </a:t>
            </a:r>
            <a:r>
              <a:rPr lang="de-DE" sz="3600" b="1" dirty="0" err="1" smtClean="0"/>
              <a:t>nudior</a:t>
            </a:r>
            <a:r>
              <a:rPr lang="de-DE" sz="3600" dirty="0" smtClean="0"/>
              <a:t>, hoc </a:t>
            </a:r>
            <a:r>
              <a:rPr lang="de-DE" sz="3600" dirty="0" err="1" smtClean="0"/>
              <a:t>est</a:t>
            </a:r>
            <a:r>
              <a:rPr lang="de-DE" sz="3600" dirty="0" smtClean="0"/>
              <a:t>, </a:t>
            </a:r>
            <a:r>
              <a:rPr lang="de-DE" sz="3600" dirty="0" err="1" smtClean="0"/>
              <a:t>quamvis</a:t>
            </a:r>
            <a:r>
              <a:rPr lang="de-DE" sz="3600" dirty="0" smtClean="0"/>
              <a:t> </a:t>
            </a:r>
            <a:r>
              <a:rPr lang="de-DE" sz="3600" dirty="0" err="1" smtClean="0"/>
              <a:t>inveniendis</a:t>
            </a:r>
            <a:r>
              <a:rPr lang="de-DE" sz="3600" dirty="0" smtClean="0"/>
              <a:t> </a:t>
            </a:r>
            <a:r>
              <a:rPr lang="de-DE" sz="3600" dirty="0" err="1" smtClean="0"/>
              <a:t>fugis</a:t>
            </a:r>
            <a:r>
              <a:rPr lang="de-DE" sz="3600" dirty="0" smtClean="0"/>
              <a:t> </a:t>
            </a:r>
            <a:r>
              <a:rPr lang="de-DE" sz="3600" dirty="0" err="1" smtClean="0"/>
              <a:t>est</a:t>
            </a:r>
            <a:r>
              <a:rPr lang="de-DE" sz="3600" dirty="0" smtClean="0"/>
              <a:t> </a:t>
            </a:r>
            <a:r>
              <a:rPr lang="de-DE" sz="3600" dirty="0" err="1" smtClean="0"/>
              <a:t>acutissimus</a:t>
            </a:r>
            <a:r>
              <a:rPr lang="de-DE" sz="3600" dirty="0" smtClean="0"/>
              <a:t>, </a:t>
            </a:r>
            <a:r>
              <a:rPr lang="de-DE" sz="3600" dirty="0" err="1" smtClean="0"/>
              <a:t>utitur</a:t>
            </a:r>
            <a:r>
              <a:rPr lang="de-DE" sz="3600" dirty="0" smtClean="0"/>
              <a:t> </a:t>
            </a:r>
            <a:r>
              <a:rPr lang="de-DE" sz="3600" dirty="0" err="1" smtClean="0"/>
              <a:t>tamen</a:t>
            </a:r>
            <a:r>
              <a:rPr lang="de-DE" sz="3600" dirty="0" smtClean="0"/>
              <a:t> </a:t>
            </a:r>
            <a:r>
              <a:rPr lang="de-DE" sz="3600" dirty="0" err="1" smtClean="0"/>
              <a:t>multis</a:t>
            </a:r>
            <a:r>
              <a:rPr lang="de-DE" sz="3600" dirty="0" smtClean="0"/>
              <a:t> </a:t>
            </a:r>
            <a:r>
              <a:rPr lang="de-DE" sz="3600" dirty="0" err="1" smtClean="0"/>
              <a:t>pausis</a:t>
            </a:r>
            <a:r>
              <a:rPr lang="de-DE" sz="3600" dirty="0" smtClean="0"/>
              <a:t>.“</a:t>
            </a:r>
          </a:p>
          <a:p>
            <a:pPr algn="r">
              <a:buFontTx/>
              <a:buNone/>
            </a:pPr>
            <a:r>
              <a:rPr lang="de-DE" sz="2800" dirty="0" smtClean="0"/>
              <a:t>Hermann Finck, </a:t>
            </a:r>
            <a:r>
              <a:rPr lang="de-DE" sz="2800" i="1" dirty="0" err="1" smtClean="0"/>
              <a:t>Practica</a:t>
            </a:r>
            <a:r>
              <a:rPr lang="de-DE" sz="2800" i="1" dirty="0" smtClean="0"/>
              <a:t> </a:t>
            </a:r>
            <a:r>
              <a:rPr lang="de-DE" sz="2800" i="1" dirty="0" err="1" smtClean="0"/>
              <a:t>musica</a:t>
            </a:r>
            <a:r>
              <a:rPr lang="de-DE" sz="2800" dirty="0" smtClean="0"/>
              <a:t>, </a:t>
            </a:r>
          </a:p>
          <a:p>
            <a:pPr algn="r">
              <a:buFontTx/>
              <a:buNone/>
            </a:pPr>
            <a:r>
              <a:rPr lang="de-DE" sz="2800" dirty="0" smtClean="0"/>
              <a:t>Wittenberg 1556</a:t>
            </a:r>
          </a:p>
          <a:p>
            <a:pPr>
              <a:buNone/>
            </a:pPr>
            <a:endParaRPr lang="de-D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Exkurs:</a:t>
            </a:r>
            <a:br>
              <a:rPr lang="de-DE" b="1" dirty="0" smtClean="0"/>
            </a:br>
            <a:r>
              <a:rPr lang="de-DE" b="1" dirty="0" smtClean="0"/>
              <a:t>Die Generation nach </a:t>
            </a:r>
            <a:r>
              <a:rPr lang="de-DE" b="1" dirty="0" err="1" smtClean="0"/>
              <a:t>Josquin</a:t>
            </a:r>
            <a:endParaRPr lang="de-DE" dirty="0"/>
          </a:p>
        </p:txBody>
      </p:sp>
      <p:sp>
        <p:nvSpPr>
          <p:cNvPr id="3" name="Inhaltsplatzhalter 2"/>
          <p:cNvSpPr>
            <a:spLocks noGrp="1"/>
          </p:cNvSpPr>
          <p:nvPr>
            <p:ph idx="1"/>
          </p:nvPr>
        </p:nvSpPr>
        <p:spPr>
          <a:xfrm>
            <a:off x="457200" y="1600200"/>
            <a:ext cx="8229600" cy="4997152"/>
          </a:xfrm>
        </p:spPr>
        <p:txBody>
          <a:bodyPr>
            <a:normAutofit/>
          </a:bodyPr>
          <a:lstStyle/>
          <a:p>
            <a:r>
              <a:rPr lang="de-DE" dirty="0" smtClean="0"/>
              <a:t>Als Reaktion auf die durchbrochene Gestalt des Satzes in der </a:t>
            </a:r>
            <a:r>
              <a:rPr lang="de-DE" dirty="0" err="1" smtClean="0"/>
              <a:t>Josquin</a:t>
            </a:r>
            <a:r>
              <a:rPr lang="de-DE" dirty="0" smtClean="0"/>
              <a:t>-Zeit komponiert die nachfolgende Generation einen </a:t>
            </a:r>
            <a:r>
              <a:rPr lang="de-DE" b="1" dirty="0" smtClean="0"/>
              <a:t>sehr dichten imitatorischen Satz</a:t>
            </a:r>
          </a:p>
          <a:p>
            <a:r>
              <a:rPr lang="de-DE" dirty="0" smtClean="0"/>
              <a:t>Besonders hervorgehoben wird von Hermann Finck Nicolas </a:t>
            </a:r>
            <a:r>
              <a:rPr lang="de-DE" dirty="0" err="1" smtClean="0"/>
              <a:t>Gombert</a:t>
            </a:r>
            <a:r>
              <a:rPr lang="de-DE" dirty="0" smtClean="0"/>
              <a:t>, </a:t>
            </a:r>
            <a:r>
              <a:rPr lang="de-DE" b="1" dirty="0" smtClean="0"/>
              <a:t>„denn er vermeidet Pausen, und seine Komposition ist voller Harmonie [</a:t>
            </a:r>
            <a:r>
              <a:rPr lang="de-DE" b="1" dirty="0" err="1" smtClean="0"/>
              <a:t>concordantia</a:t>
            </a:r>
            <a:r>
              <a:rPr lang="de-DE" b="1" dirty="0" smtClean="0"/>
              <a:t>] und Kontrapunkt [</a:t>
            </a:r>
            <a:r>
              <a:rPr lang="de-DE" b="1" dirty="0" err="1" smtClean="0"/>
              <a:t>fuga</a:t>
            </a:r>
            <a:r>
              <a:rPr lang="de-DE" b="1" dirty="0" smtClean="0"/>
              <a:t>].“</a:t>
            </a:r>
            <a:endParaRPr lang="de-DE"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Exkurs:</a:t>
            </a:r>
            <a:br>
              <a:rPr lang="de-DE" b="1" dirty="0" smtClean="0"/>
            </a:br>
            <a:r>
              <a:rPr lang="de-DE" b="1" dirty="0" smtClean="0"/>
              <a:t>Die Generation nach </a:t>
            </a:r>
            <a:r>
              <a:rPr lang="de-DE" b="1" dirty="0" err="1" smtClean="0"/>
              <a:t>Josquin</a:t>
            </a:r>
            <a:endParaRPr lang="de-DE" dirty="0"/>
          </a:p>
        </p:txBody>
      </p:sp>
      <p:sp>
        <p:nvSpPr>
          <p:cNvPr id="3" name="Inhaltsplatzhalter 2"/>
          <p:cNvSpPr>
            <a:spLocks noGrp="1"/>
          </p:cNvSpPr>
          <p:nvPr>
            <p:ph idx="1"/>
          </p:nvPr>
        </p:nvSpPr>
        <p:spPr/>
        <p:txBody>
          <a:bodyPr>
            <a:normAutofit/>
          </a:bodyPr>
          <a:lstStyle/>
          <a:p>
            <a:pPr algn="ctr">
              <a:buNone/>
            </a:pPr>
            <a:r>
              <a:rPr lang="de-DE" sz="4400" i="1" dirty="0" smtClean="0"/>
              <a:t>Hörbeispiel</a:t>
            </a:r>
          </a:p>
          <a:p>
            <a:pPr algn="ctr">
              <a:buNone/>
            </a:pPr>
            <a:endParaRPr lang="de-DE" sz="4400" dirty="0" smtClean="0"/>
          </a:p>
          <a:p>
            <a:pPr algn="ctr">
              <a:buNone/>
            </a:pPr>
            <a:r>
              <a:rPr lang="de-DE" sz="4400" i="1" dirty="0" smtClean="0"/>
              <a:t>Nicolas </a:t>
            </a:r>
            <a:r>
              <a:rPr lang="de-DE" sz="4400" i="1" dirty="0" err="1" smtClean="0"/>
              <a:t>Gombert</a:t>
            </a:r>
            <a:endParaRPr lang="de-DE" sz="4400" i="1" dirty="0" smtClean="0"/>
          </a:p>
          <a:p>
            <a:pPr algn="ctr">
              <a:buNone/>
            </a:pPr>
            <a:r>
              <a:rPr lang="de-DE" sz="4400" b="1" dirty="0" smtClean="0"/>
              <a:t>Motette Media </a:t>
            </a:r>
            <a:r>
              <a:rPr lang="de-DE" sz="4400" b="1" dirty="0" err="1" smtClean="0"/>
              <a:t>vita</a:t>
            </a:r>
            <a:r>
              <a:rPr lang="de-DE" sz="4400" b="1" dirty="0" smtClean="0"/>
              <a:t> in </a:t>
            </a:r>
            <a:r>
              <a:rPr lang="de-DE" sz="4400" b="1" dirty="0" err="1" smtClean="0"/>
              <a:t>morte</a:t>
            </a:r>
            <a:r>
              <a:rPr lang="de-DE" sz="4400" b="1" dirty="0" smtClean="0"/>
              <a:t> </a:t>
            </a:r>
            <a:r>
              <a:rPr lang="de-DE" sz="4400" b="1" dirty="0" err="1" smtClean="0"/>
              <a:t>sumus</a:t>
            </a:r>
            <a:endParaRPr lang="de-DE" sz="4400" dirty="0" smtClean="0"/>
          </a:p>
          <a:p>
            <a:pPr>
              <a:buNone/>
            </a:pPr>
            <a:endParaRPr lang="de-DE" sz="4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endParaRPr lang="de-DE" dirty="0"/>
          </a:p>
        </p:txBody>
      </p:sp>
      <p:sp>
        <p:nvSpPr>
          <p:cNvPr id="3" name="Inhaltsplatzhalter 2"/>
          <p:cNvSpPr>
            <a:spLocks noGrp="1"/>
          </p:cNvSpPr>
          <p:nvPr>
            <p:ph idx="1"/>
          </p:nvPr>
        </p:nvSpPr>
        <p:spPr/>
        <p:txBody>
          <a:bodyPr>
            <a:normAutofit/>
          </a:bodyPr>
          <a:lstStyle/>
          <a:p>
            <a:pPr algn="ctr">
              <a:buNone/>
            </a:pPr>
            <a:endParaRPr lang="de-DE" sz="4400" i="1" dirty="0" smtClean="0"/>
          </a:p>
          <a:p>
            <a:pPr algn="ctr">
              <a:buNone/>
            </a:pPr>
            <a:endParaRPr lang="de-DE" sz="4400" dirty="0" smtClean="0"/>
          </a:p>
          <a:p>
            <a:pPr algn="ctr">
              <a:buNone/>
            </a:pPr>
            <a:r>
              <a:rPr lang="de-DE" sz="4400" b="1" i="1" dirty="0" smtClean="0"/>
              <a:t>Super </a:t>
            </a:r>
            <a:r>
              <a:rPr lang="de-DE" sz="4400" b="1" i="1" dirty="0" err="1" smtClean="0"/>
              <a:t>flumina</a:t>
            </a:r>
            <a:r>
              <a:rPr lang="de-DE" sz="4400" b="1" i="1" dirty="0" smtClean="0"/>
              <a:t> </a:t>
            </a:r>
            <a:r>
              <a:rPr lang="de-DE" sz="4400" b="1" i="1" dirty="0" err="1" smtClean="0"/>
              <a:t>babylonis</a:t>
            </a:r>
            <a:endParaRPr lang="de-DE" sz="4400" b="1" i="1" dirty="0" smtClean="0"/>
          </a:p>
          <a:p>
            <a:pPr algn="ctr">
              <a:buNone/>
            </a:pPr>
            <a:r>
              <a:rPr lang="de-DE" sz="4400" dirty="0" smtClean="0"/>
              <a:t>Motette zu vier Stimmen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i="1" dirty="0"/>
          </a:p>
        </p:txBody>
      </p:sp>
      <p:sp>
        <p:nvSpPr>
          <p:cNvPr id="3" name="Inhaltsplatzhalter 2"/>
          <p:cNvSpPr>
            <a:spLocks noGrp="1"/>
          </p:cNvSpPr>
          <p:nvPr>
            <p:ph idx="1"/>
          </p:nvPr>
        </p:nvSpPr>
        <p:spPr>
          <a:xfrm>
            <a:off x="457200" y="1600200"/>
            <a:ext cx="8229600" cy="5069160"/>
          </a:xfrm>
        </p:spPr>
        <p:txBody>
          <a:bodyPr>
            <a:normAutofit/>
          </a:bodyPr>
          <a:lstStyle/>
          <a:p>
            <a:pPr>
              <a:lnSpc>
                <a:spcPct val="90000"/>
              </a:lnSpc>
              <a:buFontTx/>
              <a:buNone/>
            </a:pPr>
            <a:r>
              <a:rPr lang="de-DE" sz="4000" i="1" dirty="0" smtClean="0"/>
              <a:t>Merkmale der Motette</a:t>
            </a:r>
          </a:p>
          <a:p>
            <a:pPr>
              <a:lnSpc>
                <a:spcPct val="90000"/>
              </a:lnSpc>
            </a:pPr>
            <a:r>
              <a:rPr lang="de-DE" sz="3600" dirty="0" smtClean="0"/>
              <a:t>Motette über Ps 136,1.2 (</a:t>
            </a:r>
            <a:r>
              <a:rPr lang="de-DE" sz="3600" dirty="0" err="1" smtClean="0"/>
              <a:t>Vg</a:t>
            </a:r>
            <a:r>
              <a:rPr lang="de-DE" sz="3600" dirty="0" smtClean="0"/>
              <a:t>)</a:t>
            </a:r>
          </a:p>
          <a:p>
            <a:pPr>
              <a:lnSpc>
                <a:spcPct val="90000"/>
              </a:lnSpc>
            </a:pPr>
            <a:r>
              <a:rPr lang="de-DE" sz="3600" dirty="0" smtClean="0"/>
              <a:t>Der Satz besteht aus den vier Stimmen </a:t>
            </a:r>
            <a:r>
              <a:rPr lang="de-DE" sz="3600" dirty="0" err="1" smtClean="0"/>
              <a:t>Cantus</a:t>
            </a:r>
            <a:r>
              <a:rPr lang="de-DE" sz="3600" dirty="0" smtClean="0"/>
              <a:t>, </a:t>
            </a:r>
            <a:r>
              <a:rPr lang="de-DE" sz="3600" dirty="0" err="1" smtClean="0"/>
              <a:t>Altus</a:t>
            </a:r>
            <a:r>
              <a:rPr lang="de-DE" sz="3600" dirty="0" smtClean="0"/>
              <a:t>, Tenor und Bassus</a:t>
            </a:r>
          </a:p>
          <a:p>
            <a:pPr>
              <a:lnSpc>
                <a:spcPct val="90000"/>
              </a:lnSpc>
            </a:pPr>
            <a:r>
              <a:rPr lang="de-DE" sz="3600" dirty="0" smtClean="0"/>
              <a:t>Alle Stimmen sind prinzipiell </a:t>
            </a:r>
            <a:r>
              <a:rPr lang="de-DE" sz="3600" b="1" dirty="0" smtClean="0"/>
              <a:t>gleichberechtigt</a:t>
            </a:r>
          </a:p>
          <a:p>
            <a:pPr>
              <a:lnSpc>
                <a:spcPct val="90000"/>
              </a:lnSpc>
            </a:pPr>
            <a:r>
              <a:rPr lang="de-DE" sz="3600" dirty="0" smtClean="0"/>
              <a:t>Dennoch herrscht noch eine gewisse Stimmenhierarchie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p:txBody>
          <a:bodyPr>
            <a:normAutofit/>
          </a:bodyPr>
          <a:lstStyle/>
          <a:p>
            <a:pPr>
              <a:lnSpc>
                <a:spcPct val="90000"/>
              </a:lnSpc>
            </a:pPr>
            <a:r>
              <a:rPr lang="de-DE" sz="3600" dirty="0" smtClean="0"/>
              <a:t>Die Motette verwendet keinen </a:t>
            </a:r>
            <a:r>
              <a:rPr lang="de-DE" sz="3600" dirty="0" err="1" smtClean="0"/>
              <a:t>Cantus</a:t>
            </a:r>
            <a:r>
              <a:rPr lang="de-DE" sz="3600" dirty="0" smtClean="0"/>
              <a:t> </a:t>
            </a:r>
            <a:r>
              <a:rPr lang="de-DE" sz="3600" dirty="0" err="1" smtClean="0"/>
              <a:t>prius</a:t>
            </a:r>
            <a:r>
              <a:rPr lang="de-DE" sz="3600" dirty="0" smtClean="0"/>
              <a:t> </a:t>
            </a:r>
            <a:r>
              <a:rPr lang="de-DE" sz="3600" dirty="0" err="1" smtClean="0"/>
              <a:t>factus</a:t>
            </a:r>
            <a:r>
              <a:rPr lang="de-DE" sz="3600" dirty="0" smtClean="0"/>
              <a:t>, ist also </a:t>
            </a:r>
            <a:r>
              <a:rPr lang="de-DE" sz="3600" b="1" dirty="0" smtClean="0"/>
              <a:t>frei komponiert</a:t>
            </a:r>
          </a:p>
          <a:p>
            <a:pPr>
              <a:lnSpc>
                <a:spcPct val="90000"/>
              </a:lnSpc>
            </a:pPr>
            <a:r>
              <a:rPr lang="de-DE" sz="3600" dirty="0" smtClean="0"/>
              <a:t>Die Motette steht im </a:t>
            </a:r>
            <a:r>
              <a:rPr lang="de-DE" sz="3600" b="1" dirty="0" smtClean="0"/>
              <a:t>authentischen </a:t>
            </a:r>
            <a:r>
              <a:rPr lang="de-DE" sz="3600" b="1" dirty="0" err="1" smtClean="0"/>
              <a:t>Deuterus</a:t>
            </a:r>
            <a:r>
              <a:rPr lang="de-DE" sz="3600" dirty="0" smtClean="0"/>
              <a:t> (phrygisch)</a:t>
            </a:r>
          </a:p>
          <a:p>
            <a:pPr>
              <a:lnSpc>
                <a:spcPct val="90000"/>
              </a:lnSpc>
            </a:pPr>
            <a:r>
              <a:rPr lang="de-DE" sz="3600" dirty="0" smtClean="0"/>
              <a:t>Dem Modus entsprechend sind die </a:t>
            </a:r>
            <a:r>
              <a:rPr lang="de-DE" sz="3600" b="1" dirty="0" smtClean="0"/>
              <a:t>Umfänge (Ambitus) </a:t>
            </a:r>
            <a:r>
              <a:rPr lang="de-DE" sz="3600" dirty="0" smtClean="0"/>
              <a:t>der Einzelstimmen gebildet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Definition </a:t>
            </a:r>
            <a:r>
              <a:rPr lang="de-DE" b="1" dirty="0" err="1" smtClean="0"/>
              <a:t>musikologisch</a:t>
            </a:r>
            <a:r>
              <a:rPr lang="de-DE" dirty="0" smtClean="0"/>
              <a:t/>
            </a:r>
            <a:br>
              <a:rPr lang="de-DE" dirty="0" smtClean="0"/>
            </a:br>
            <a:r>
              <a:rPr lang="de-DE" dirty="0" err="1" smtClean="0"/>
              <a:t>Rieman</a:t>
            </a:r>
            <a:r>
              <a:rPr lang="de-DE" dirty="0" smtClean="0"/>
              <a:t> ML, </a:t>
            </a:r>
            <a:r>
              <a:rPr lang="de-DE" dirty="0" err="1" smtClean="0"/>
              <a:t>Sachteil</a:t>
            </a:r>
            <a:r>
              <a:rPr lang="de-DE" dirty="0" smtClean="0"/>
              <a:t>, S. 588</a:t>
            </a:r>
            <a:endParaRPr lang="de-DE" dirty="0"/>
          </a:p>
        </p:txBody>
      </p:sp>
      <p:sp>
        <p:nvSpPr>
          <p:cNvPr id="3" name="Inhaltsplatzhalter 2"/>
          <p:cNvSpPr>
            <a:spLocks noGrp="1"/>
          </p:cNvSpPr>
          <p:nvPr>
            <p:ph idx="1"/>
          </p:nvPr>
        </p:nvSpPr>
        <p:spPr>
          <a:xfrm>
            <a:off x="457200" y="1600200"/>
            <a:ext cx="8435280" cy="5257800"/>
          </a:xfrm>
        </p:spPr>
        <p:txBody>
          <a:bodyPr>
            <a:normAutofit lnSpcReduction="10000"/>
          </a:bodyPr>
          <a:lstStyle/>
          <a:p>
            <a:pPr>
              <a:buNone/>
            </a:pPr>
            <a:r>
              <a:rPr lang="de-DE" dirty="0" smtClean="0"/>
              <a:t>Daraus lassen sich folgende Aussagen ableiten:</a:t>
            </a:r>
          </a:p>
          <a:p>
            <a:r>
              <a:rPr lang="de-DE" dirty="0" smtClean="0"/>
              <a:t>Die Entstehung der Motette ist zwar </a:t>
            </a:r>
            <a:r>
              <a:rPr lang="de-DE" b="1" dirty="0" smtClean="0"/>
              <a:t>zeitlich eingrenzbar (Notre-Dame-Epoche)</a:t>
            </a:r>
            <a:r>
              <a:rPr lang="de-DE" dirty="0" smtClean="0"/>
              <a:t>, aber das </a:t>
            </a:r>
            <a:r>
              <a:rPr lang="de-DE" b="1" dirty="0" smtClean="0"/>
              <a:t>Wie</a:t>
            </a:r>
            <a:r>
              <a:rPr lang="de-DE" dirty="0" smtClean="0"/>
              <a:t> und </a:t>
            </a:r>
            <a:r>
              <a:rPr lang="de-DE" b="1" dirty="0" smtClean="0"/>
              <a:t>Warum</a:t>
            </a:r>
            <a:r>
              <a:rPr lang="de-DE" dirty="0" smtClean="0"/>
              <a:t> ihrer Entstehung nicht abschließend geklärt</a:t>
            </a:r>
          </a:p>
          <a:p>
            <a:r>
              <a:rPr lang="de-DE" dirty="0" smtClean="0"/>
              <a:t>Die Gattungsmerkmale der Motette sind im Lauf der Geschichte einem </a:t>
            </a:r>
            <a:r>
              <a:rPr lang="de-DE" b="1" dirty="0" smtClean="0"/>
              <a:t>starken Wandel </a:t>
            </a:r>
            <a:r>
              <a:rPr lang="de-DE" dirty="0" smtClean="0"/>
              <a:t>unterworfen</a:t>
            </a:r>
          </a:p>
          <a:p>
            <a:r>
              <a:rPr lang="de-DE" dirty="0" smtClean="0"/>
              <a:t>Die Gattungsmerkmale lassen sich </a:t>
            </a:r>
            <a:r>
              <a:rPr lang="de-DE" dirty="0" smtClean="0"/>
              <a:t>daher über die Jahrhunderte</a:t>
            </a:r>
            <a:r>
              <a:rPr lang="de-DE" b="1" dirty="0" smtClean="0"/>
              <a:t> nicht </a:t>
            </a:r>
            <a:r>
              <a:rPr lang="de-DE" b="1" dirty="0" smtClean="0"/>
              <a:t>auf einen Begriff </a:t>
            </a:r>
            <a:r>
              <a:rPr lang="de-DE" dirty="0" smtClean="0"/>
              <a:t>bringen</a:t>
            </a:r>
            <a:endParaRPr lang="de-DE"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a:xfrm>
            <a:off x="457200" y="1600200"/>
            <a:ext cx="8686800" cy="5257800"/>
          </a:xfrm>
        </p:spPr>
        <p:txBody>
          <a:bodyPr>
            <a:normAutofit lnSpcReduction="10000"/>
          </a:bodyPr>
          <a:lstStyle/>
          <a:p>
            <a:pPr>
              <a:buFontTx/>
              <a:buChar char="-"/>
            </a:pPr>
            <a:r>
              <a:rPr lang="de-DE" sz="3400" dirty="0" smtClean="0"/>
              <a:t>Dabei bilden steht </a:t>
            </a:r>
            <a:r>
              <a:rPr lang="de-DE" sz="3400" b="1" dirty="0" smtClean="0"/>
              <a:t>Tenor und </a:t>
            </a:r>
            <a:r>
              <a:rPr lang="de-DE" sz="3400" b="1" dirty="0" err="1" smtClean="0"/>
              <a:t>Cantus</a:t>
            </a:r>
            <a:r>
              <a:rPr lang="de-DE" sz="3400" b="1" dirty="0" smtClean="0"/>
              <a:t> </a:t>
            </a:r>
            <a:r>
              <a:rPr lang="de-DE" sz="3400" dirty="0" smtClean="0"/>
              <a:t>sowie </a:t>
            </a:r>
            <a:r>
              <a:rPr lang="de-DE" sz="3400" b="1" dirty="0" smtClean="0"/>
              <a:t>Bassus und </a:t>
            </a:r>
            <a:r>
              <a:rPr lang="de-DE" sz="3400" b="1" dirty="0" err="1" smtClean="0"/>
              <a:t>Altus</a:t>
            </a:r>
            <a:r>
              <a:rPr lang="de-DE" sz="3400" b="1" dirty="0" smtClean="0"/>
              <a:t> </a:t>
            </a:r>
            <a:r>
              <a:rPr lang="de-DE" sz="3400" dirty="0" smtClean="0"/>
              <a:t>ein Paar</a:t>
            </a:r>
          </a:p>
          <a:p>
            <a:pPr>
              <a:buFontTx/>
              <a:buChar char="-"/>
            </a:pPr>
            <a:r>
              <a:rPr lang="de-DE" sz="3400" dirty="0" smtClean="0"/>
              <a:t>Hier ist der </a:t>
            </a:r>
            <a:r>
              <a:rPr lang="de-DE" sz="3400" b="1" dirty="0" smtClean="0"/>
              <a:t>Tenor authentisch</a:t>
            </a:r>
            <a:r>
              <a:rPr lang="de-DE" sz="3400" dirty="0" smtClean="0"/>
              <a:t>, also ebenso der </a:t>
            </a:r>
            <a:r>
              <a:rPr lang="de-DE" sz="3400" dirty="0" err="1" smtClean="0"/>
              <a:t>Cantus</a:t>
            </a:r>
            <a:r>
              <a:rPr lang="de-DE" sz="3400" dirty="0" smtClean="0"/>
              <a:t> und entsprechend das </a:t>
            </a:r>
            <a:r>
              <a:rPr lang="de-DE" sz="3400" b="1" dirty="0" smtClean="0"/>
              <a:t>Bassus-</a:t>
            </a:r>
            <a:r>
              <a:rPr lang="de-DE" sz="3400" b="1" dirty="0" err="1" smtClean="0"/>
              <a:t>Altus</a:t>
            </a:r>
            <a:r>
              <a:rPr lang="de-DE" sz="3400" b="1" dirty="0" smtClean="0"/>
              <a:t>-Paar plagal</a:t>
            </a:r>
          </a:p>
          <a:p>
            <a:pPr>
              <a:buFontTx/>
              <a:buNone/>
            </a:pPr>
            <a:r>
              <a:rPr lang="de-DE" sz="3400" dirty="0" smtClean="0">
                <a:solidFill>
                  <a:srgbClr val="FF0000"/>
                </a:solidFill>
              </a:rPr>
              <a:t>	</a:t>
            </a:r>
            <a:r>
              <a:rPr lang="de-DE" sz="3400" b="1" dirty="0" smtClean="0">
                <a:solidFill>
                  <a:srgbClr val="FF0000"/>
                </a:solidFill>
              </a:rPr>
              <a:t>Tenor</a:t>
            </a:r>
            <a:r>
              <a:rPr lang="de-DE" sz="3400" dirty="0" smtClean="0"/>
              <a:t>	</a:t>
            </a:r>
            <a:r>
              <a:rPr lang="de-DE" sz="3400" dirty="0" smtClean="0">
                <a:cs typeface="Times New Roman" pitchFamily="18" charset="0"/>
              </a:rPr>
              <a:t>c e-e’ f’</a:t>
            </a:r>
            <a:r>
              <a:rPr lang="de-DE" sz="3400" dirty="0" smtClean="0"/>
              <a:t> 	</a:t>
            </a:r>
            <a:r>
              <a:rPr lang="de-DE" sz="3400" b="1" dirty="0" smtClean="0">
                <a:solidFill>
                  <a:srgbClr val="FF0000"/>
                </a:solidFill>
              </a:rPr>
              <a:t>authentisch</a:t>
            </a:r>
          </a:p>
          <a:p>
            <a:pPr>
              <a:buFontTx/>
              <a:buNone/>
            </a:pPr>
            <a:r>
              <a:rPr lang="de-DE" sz="3400" dirty="0" smtClean="0">
                <a:solidFill>
                  <a:srgbClr val="FF0000"/>
                </a:solidFill>
              </a:rPr>
              <a:t>	</a:t>
            </a:r>
            <a:r>
              <a:rPr lang="de-DE" sz="3400" b="1" dirty="0" err="1" smtClean="0">
                <a:solidFill>
                  <a:srgbClr val="FF0000"/>
                </a:solidFill>
              </a:rPr>
              <a:t>Cantus</a:t>
            </a:r>
            <a:r>
              <a:rPr lang="de-DE" sz="3400" dirty="0" smtClean="0"/>
              <a:t>	</a:t>
            </a:r>
            <a:r>
              <a:rPr lang="de-DE" sz="3400" dirty="0" smtClean="0">
                <a:cs typeface="Times New Roman" pitchFamily="18" charset="0"/>
              </a:rPr>
              <a:t>c’ e’-e’’</a:t>
            </a:r>
            <a:r>
              <a:rPr lang="de-DE" sz="3400" dirty="0" smtClean="0"/>
              <a:t> 	</a:t>
            </a:r>
            <a:r>
              <a:rPr lang="de-DE" sz="3400" b="1" dirty="0" smtClean="0">
                <a:solidFill>
                  <a:srgbClr val="FF0000"/>
                </a:solidFill>
              </a:rPr>
              <a:t>authentisch</a:t>
            </a:r>
          </a:p>
          <a:p>
            <a:pPr>
              <a:buFontTx/>
              <a:buNone/>
            </a:pPr>
            <a:r>
              <a:rPr lang="de-DE" sz="3400" dirty="0" smtClean="0"/>
              <a:t>	</a:t>
            </a:r>
            <a:r>
              <a:rPr lang="de-DE" sz="3400" b="1" dirty="0" smtClean="0"/>
              <a:t>Bassus</a:t>
            </a:r>
            <a:r>
              <a:rPr lang="de-DE" sz="3400" dirty="0" smtClean="0"/>
              <a:t>	   </a:t>
            </a:r>
            <a:r>
              <a:rPr lang="de-DE" sz="3400" dirty="0" smtClean="0">
                <a:cs typeface="Times New Roman" pitchFamily="18" charset="0"/>
              </a:rPr>
              <a:t>A-c’</a:t>
            </a:r>
            <a:r>
              <a:rPr lang="de-DE" sz="3400" dirty="0" smtClean="0"/>
              <a:t> 	</a:t>
            </a:r>
            <a:r>
              <a:rPr lang="de-DE" sz="3400" b="1" dirty="0" smtClean="0"/>
              <a:t>plagal</a:t>
            </a:r>
          </a:p>
          <a:p>
            <a:pPr>
              <a:buFontTx/>
              <a:buNone/>
            </a:pPr>
            <a:r>
              <a:rPr lang="de-DE" sz="3400" dirty="0" smtClean="0"/>
              <a:t>	</a:t>
            </a:r>
            <a:r>
              <a:rPr lang="de-DE" sz="3400" b="1" dirty="0" err="1" smtClean="0"/>
              <a:t>Altus</a:t>
            </a:r>
            <a:r>
              <a:rPr lang="de-DE" sz="3400" dirty="0" smtClean="0"/>
              <a:t>	   </a:t>
            </a:r>
            <a:r>
              <a:rPr lang="de-DE" sz="3400" dirty="0" smtClean="0">
                <a:cs typeface="Times New Roman" pitchFamily="18" charset="0"/>
              </a:rPr>
              <a:t>a-a’</a:t>
            </a:r>
            <a:r>
              <a:rPr lang="de-DE" sz="3400" dirty="0" smtClean="0"/>
              <a:t> 	</a:t>
            </a:r>
            <a:r>
              <a:rPr lang="de-DE" sz="3400" b="1" dirty="0" smtClean="0"/>
              <a:t>plagal</a:t>
            </a:r>
            <a:endParaRPr lang="de-D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a:xfrm>
            <a:off x="457200" y="1600200"/>
            <a:ext cx="8686800" cy="4997152"/>
          </a:xfrm>
        </p:spPr>
        <p:txBody>
          <a:bodyPr>
            <a:normAutofit/>
          </a:bodyPr>
          <a:lstStyle/>
          <a:p>
            <a:pPr>
              <a:lnSpc>
                <a:spcPct val="90000"/>
              </a:lnSpc>
            </a:pPr>
            <a:r>
              <a:rPr lang="de-DE" sz="3400" dirty="0" smtClean="0"/>
              <a:t>Die einzelnen Verse bzw. Teilverse sind als Abschnitte klar abgegrenzt:	</a:t>
            </a:r>
          </a:p>
          <a:p>
            <a:pPr>
              <a:lnSpc>
                <a:spcPct val="90000"/>
              </a:lnSpc>
              <a:buFontTx/>
              <a:buNone/>
            </a:pPr>
            <a:r>
              <a:rPr lang="de-DE" sz="3400" dirty="0" smtClean="0"/>
              <a:t>	1a 	</a:t>
            </a:r>
            <a:r>
              <a:rPr lang="de-DE" sz="3400" dirty="0" err="1" smtClean="0"/>
              <a:t>Mens</a:t>
            </a:r>
            <a:r>
              <a:rPr lang="de-DE" sz="3400" dirty="0" smtClean="0"/>
              <a:t>. 1-14	Super </a:t>
            </a:r>
            <a:r>
              <a:rPr lang="de-DE" sz="3400" dirty="0" err="1" smtClean="0"/>
              <a:t>flumina</a:t>
            </a:r>
            <a:r>
              <a:rPr lang="de-DE" sz="3400" dirty="0" smtClean="0"/>
              <a:t> </a:t>
            </a:r>
            <a:r>
              <a:rPr lang="de-DE" sz="3400" dirty="0" err="1" smtClean="0"/>
              <a:t>Babylonis</a:t>
            </a:r>
            <a:endParaRPr lang="de-DE" sz="3400" dirty="0" smtClean="0"/>
          </a:p>
          <a:p>
            <a:pPr>
              <a:lnSpc>
                <a:spcPct val="90000"/>
              </a:lnSpc>
              <a:buFontTx/>
              <a:buNone/>
            </a:pPr>
            <a:r>
              <a:rPr lang="de-DE" sz="3400" dirty="0" smtClean="0"/>
              <a:t>	1b 	</a:t>
            </a:r>
            <a:r>
              <a:rPr lang="de-DE" sz="3400" dirty="0" err="1" smtClean="0"/>
              <a:t>Mens</a:t>
            </a:r>
            <a:r>
              <a:rPr lang="de-DE" sz="3400" dirty="0" smtClean="0"/>
              <a:t>. 14-23	</a:t>
            </a:r>
            <a:r>
              <a:rPr lang="de-DE" sz="3400" dirty="0" err="1" smtClean="0"/>
              <a:t>illic</a:t>
            </a:r>
            <a:r>
              <a:rPr lang="de-DE" sz="3400" dirty="0" smtClean="0"/>
              <a:t> </a:t>
            </a:r>
            <a:r>
              <a:rPr lang="de-DE" sz="3400" dirty="0" err="1" smtClean="0"/>
              <a:t>sedimus</a:t>
            </a:r>
            <a:r>
              <a:rPr lang="de-DE" sz="3400" dirty="0" smtClean="0"/>
              <a:t> et </a:t>
            </a:r>
            <a:r>
              <a:rPr lang="de-DE" sz="3400" dirty="0" err="1" smtClean="0"/>
              <a:t>flevimus</a:t>
            </a:r>
            <a:endParaRPr lang="de-DE" sz="3400" dirty="0" smtClean="0"/>
          </a:p>
          <a:p>
            <a:pPr>
              <a:lnSpc>
                <a:spcPct val="90000"/>
              </a:lnSpc>
              <a:buFontTx/>
              <a:buNone/>
            </a:pPr>
            <a:r>
              <a:rPr lang="de-DE" sz="3400" dirty="0" smtClean="0"/>
              <a:t>	1c 	</a:t>
            </a:r>
            <a:r>
              <a:rPr lang="de-DE" sz="3400" dirty="0" err="1" smtClean="0"/>
              <a:t>Mens</a:t>
            </a:r>
            <a:r>
              <a:rPr lang="de-DE" sz="3400" dirty="0" smtClean="0"/>
              <a:t>. 24-39	</a:t>
            </a:r>
            <a:r>
              <a:rPr lang="de-DE" sz="3400" dirty="0" err="1" smtClean="0"/>
              <a:t>dum</a:t>
            </a:r>
            <a:r>
              <a:rPr lang="de-DE" sz="3400" dirty="0" smtClean="0"/>
              <a:t> </a:t>
            </a:r>
            <a:r>
              <a:rPr lang="de-DE" sz="3400" dirty="0" err="1" smtClean="0"/>
              <a:t>recordaremur</a:t>
            </a:r>
            <a:r>
              <a:rPr lang="de-DE" sz="3400" dirty="0" smtClean="0"/>
              <a:t> </a:t>
            </a:r>
            <a:r>
              <a:rPr lang="de-DE" sz="3400" dirty="0" err="1" smtClean="0"/>
              <a:t>tui</a:t>
            </a:r>
            <a:r>
              <a:rPr lang="de-DE" sz="3400" dirty="0" smtClean="0"/>
              <a:t>, Sion</a:t>
            </a:r>
          </a:p>
          <a:p>
            <a:pPr>
              <a:lnSpc>
                <a:spcPct val="90000"/>
              </a:lnSpc>
              <a:buFontTx/>
              <a:buNone/>
            </a:pPr>
            <a:r>
              <a:rPr lang="de-DE" sz="3400" dirty="0" smtClean="0"/>
              <a:t>	2a 	</a:t>
            </a:r>
            <a:r>
              <a:rPr lang="de-DE" sz="3400" dirty="0" err="1" smtClean="0"/>
              <a:t>Mens</a:t>
            </a:r>
            <a:r>
              <a:rPr lang="de-DE" sz="3400" dirty="0" smtClean="0"/>
              <a:t>. 39-55	in </a:t>
            </a:r>
            <a:r>
              <a:rPr lang="de-DE" sz="3400" dirty="0" err="1" smtClean="0"/>
              <a:t>salicibus</a:t>
            </a:r>
            <a:r>
              <a:rPr lang="de-DE" sz="3400" dirty="0" smtClean="0"/>
              <a:t> in medio </a:t>
            </a:r>
            <a:r>
              <a:rPr lang="de-DE" sz="3400" dirty="0" err="1" smtClean="0"/>
              <a:t>ejus</a:t>
            </a:r>
            <a:endParaRPr lang="de-DE" sz="3400" dirty="0" smtClean="0"/>
          </a:p>
          <a:p>
            <a:pPr>
              <a:lnSpc>
                <a:spcPct val="90000"/>
              </a:lnSpc>
              <a:buFontTx/>
              <a:buNone/>
            </a:pPr>
            <a:r>
              <a:rPr lang="de-DE" sz="3400" dirty="0" smtClean="0"/>
              <a:t>	2b 	</a:t>
            </a:r>
            <a:r>
              <a:rPr lang="de-DE" sz="3400" dirty="0" err="1" smtClean="0"/>
              <a:t>Mens</a:t>
            </a:r>
            <a:r>
              <a:rPr lang="de-DE" sz="3400" dirty="0" smtClean="0"/>
              <a:t>. 55-71	</a:t>
            </a:r>
            <a:r>
              <a:rPr lang="de-DE" sz="3400" dirty="0" err="1" smtClean="0"/>
              <a:t>suspendimus</a:t>
            </a:r>
            <a:r>
              <a:rPr lang="de-DE" sz="3400" dirty="0" smtClean="0"/>
              <a:t> </a:t>
            </a:r>
            <a:r>
              <a:rPr lang="de-DE" sz="3400" dirty="0" err="1" smtClean="0"/>
              <a:t>organa</a:t>
            </a:r>
            <a:r>
              <a:rPr lang="de-DE" sz="3400" dirty="0" smtClean="0"/>
              <a:t> </a:t>
            </a:r>
            <a:r>
              <a:rPr lang="de-DE" sz="3400" dirty="0" err="1" smtClean="0"/>
              <a:t>nostra</a:t>
            </a:r>
            <a:endParaRPr lang="de-DE" sz="3400" dirty="0" smtClean="0"/>
          </a:p>
          <a:p>
            <a:pPr>
              <a:lnSpc>
                <a:spcPct val="90000"/>
              </a:lnSpc>
            </a:pPr>
            <a:r>
              <a:rPr lang="de-DE" sz="3400" dirty="0" smtClean="0"/>
              <a:t>die jeweiligen Abschnitte sind durch </a:t>
            </a:r>
            <a:r>
              <a:rPr lang="de-DE" sz="3400" b="1" dirty="0" smtClean="0"/>
              <a:t>eigene </a:t>
            </a:r>
            <a:r>
              <a:rPr lang="de-DE" sz="3400" b="1" dirty="0" err="1" smtClean="0"/>
              <a:t>Soggetti</a:t>
            </a:r>
            <a:r>
              <a:rPr lang="de-DE" sz="3400" b="1" dirty="0" smtClean="0"/>
              <a:t> </a:t>
            </a:r>
            <a:r>
              <a:rPr lang="de-DE" sz="3400" dirty="0" smtClean="0"/>
              <a:t>bzw. Gestaltung charakterisiert</a:t>
            </a:r>
          </a:p>
          <a:p>
            <a:pPr>
              <a:buNone/>
            </a:pPr>
            <a:endParaRPr lang="de-D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a:xfrm>
            <a:off x="457200" y="1600200"/>
            <a:ext cx="8435280" cy="4853136"/>
          </a:xfrm>
        </p:spPr>
        <p:txBody>
          <a:bodyPr>
            <a:normAutofit/>
          </a:bodyPr>
          <a:lstStyle/>
          <a:p>
            <a:pPr>
              <a:lnSpc>
                <a:spcPct val="90000"/>
              </a:lnSpc>
              <a:buFontTx/>
              <a:buNone/>
            </a:pPr>
            <a:r>
              <a:rPr lang="de-DE" dirty="0" smtClean="0"/>
              <a:t>	</a:t>
            </a:r>
            <a:r>
              <a:rPr lang="de-DE" sz="3400" dirty="0" smtClean="0"/>
              <a:t>Der </a:t>
            </a:r>
            <a:r>
              <a:rPr lang="de-DE" sz="3400" b="1" dirty="0" smtClean="0"/>
              <a:t>Anfangssoggetto</a:t>
            </a:r>
            <a:r>
              <a:rPr lang="de-DE" sz="3400" dirty="0" smtClean="0"/>
              <a:t> „Super </a:t>
            </a:r>
            <a:r>
              <a:rPr lang="de-DE" sz="3400" dirty="0" err="1" smtClean="0"/>
              <a:t>flumina</a:t>
            </a:r>
            <a:r>
              <a:rPr lang="de-DE" sz="3400" dirty="0" smtClean="0"/>
              <a:t> </a:t>
            </a:r>
            <a:r>
              <a:rPr lang="de-DE" sz="3400" dirty="0" err="1" smtClean="0"/>
              <a:t>Babylonis</a:t>
            </a:r>
            <a:r>
              <a:rPr lang="de-DE" sz="3400" dirty="0" smtClean="0"/>
              <a:t>“ kann in seiner Gestalt als </a:t>
            </a:r>
            <a:r>
              <a:rPr lang="de-DE" sz="3400" b="1" dirty="0" smtClean="0"/>
              <a:t>exemplarisch für Palestrina </a:t>
            </a:r>
            <a:r>
              <a:rPr lang="de-DE" sz="3400" dirty="0" smtClean="0"/>
              <a:t>gelten:</a:t>
            </a:r>
          </a:p>
          <a:p>
            <a:pPr>
              <a:lnSpc>
                <a:spcPct val="90000"/>
              </a:lnSpc>
            </a:pPr>
            <a:r>
              <a:rPr lang="de-DE" sz="3400" dirty="0" smtClean="0"/>
              <a:t>Beginn mit </a:t>
            </a:r>
            <a:r>
              <a:rPr lang="de-DE" sz="3400" dirty="0" err="1" smtClean="0"/>
              <a:t>Brevis</a:t>
            </a:r>
            <a:r>
              <a:rPr lang="de-DE" sz="3400" dirty="0" smtClean="0"/>
              <a:t>-</a:t>
            </a:r>
            <a:r>
              <a:rPr lang="de-DE" sz="3400" dirty="0" err="1" smtClean="0"/>
              <a:t>Semibrevis</a:t>
            </a:r>
            <a:r>
              <a:rPr lang="de-DE" sz="3400" dirty="0" smtClean="0"/>
              <a:t>-Minima</a:t>
            </a:r>
          </a:p>
          <a:p>
            <a:pPr>
              <a:lnSpc>
                <a:spcPct val="90000"/>
              </a:lnSpc>
              <a:buFontTx/>
              <a:buNone/>
            </a:pPr>
            <a:r>
              <a:rPr lang="de-DE" sz="3400" dirty="0" smtClean="0"/>
              <a:t>-&gt; </a:t>
            </a:r>
            <a:r>
              <a:rPr lang="de-DE" sz="3400" b="1" dirty="0" smtClean="0"/>
              <a:t>Beschleunigung</a:t>
            </a:r>
            <a:r>
              <a:rPr lang="de-DE" sz="3400" dirty="0" smtClean="0"/>
              <a:t> zur</a:t>
            </a:r>
          </a:p>
          <a:p>
            <a:pPr>
              <a:lnSpc>
                <a:spcPct val="90000"/>
              </a:lnSpc>
            </a:pPr>
            <a:r>
              <a:rPr lang="de-DE" sz="3400" dirty="0" smtClean="0"/>
              <a:t>Punktierung zum ersten </a:t>
            </a:r>
            <a:r>
              <a:rPr lang="de-DE" sz="3400" b="1" dirty="0" smtClean="0"/>
              <a:t>Haltepunkt</a:t>
            </a:r>
            <a:r>
              <a:rPr lang="de-DE" sz="3400" dirty="0" smtClean="0"/>
              <a:t> a hin + </a:t>
            </a:r>
            <a:r>
              <a:rPr lang="de-DE" sz="3400" dirty="0" err="1" smtClean="0"/>
              <a:t>Superiusklausel</a:t>
            </a:r>
            <a:endParaRPr lang="de-DE" sz="3400" dirty="0" smtClean="0"/>
          </a:p>
          <a:p>
            <a:pPr>
              <a:lnSpc>
                <a:spcPct val="90000"/>
              </a:lnSpc>
            </a:pPr>
            <a:r>
              <a:rPr lang="de-DE" sz="3400" b="1" dirty="0" smtClean="0"/>
              <a:t>Hervorheben des Hochtons c</a:t>
            </a:r>
            <a:r>
              <a:rPr lang="de-DE" sz="3400" dirty="0" smtClean="0"/>
              <a:t>, zugleich die </a:t>
            </a:r>
            <a:r>
              <a:rPr lang="de-DE" sz="3400" dirty="0" err="1" smtClean="0"/>
              <a:t>Repercussa</a:t>
            </a:r>
            <a:r>
              <a:rPr lang="de-DE" sz="3400" dirty="0" smtClean="0"/>
              <a:t> des III. Modus, durch Synkope</a:t>
            </a:r>
          </a:p>
          <a:p>
            <a:pPr>
              <a:buNone/>
            </a:pPr>
            <a:endParaRPr lang="de-D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a:xfrm>
            <a:off x="457200" y="1600200"/>
            <a:ext cx="8686800" cy="5257800"/>
          </a:xfrm>
        </p:spPr>
        <p:txBody>
          <a:bodyPr>
            <a:noAutofit/>
          </a:bodyPr>
          <a:lstStyle/>
          <a:p>
            <a:r>
              <a:rPr lang="de-DE" sz="3400" dirty="0" smtClean="0"/>
              <a:t>anschließend </a:t>
            </a:r>
            <a:r>
              <a:rPr lang="de-DE" sz="3400" b="1" dirty="0" smtClean="0"/>
              <a:t>sekundweiser Abstieg zur Finalis </a:t>
            </a:r>
            <a:r>
              <a:rPr lang="de-DE" sz="3400" dirty="0" smtClean="0"/>
              <a:t>e, die zugleich Finalis des Modus ist</a:t>
            </a:r>
          </a:p>
          <a:p>
            <a:r>
              <a:rPr lang="de-DE" sz="3400" dirty="0" smtClean="0"/>
              <a:t>Damit sind die entscheidenden </a:t>
            </a:r>
            <a:r>
              <a:rPr lang="de-DE" sz="3400" b="1" dirty="0" smtClean="0"/>
              <a:t>Strukturtöne</a:t>
            </a:r>
            <a:r>
              <a:rPr lang="de-DE" sz="3400" dirty="0" smtClean="0"/>
              <a:t> </a:t>
            </a:r>
            <a:r>
              <a:rPr lang="de-DE" sz="3400" b="1" i="1" dirty="0" smtClean="0"/>
              <a:t>a</a:t>
            </a:r>
            <a:r>
              <a:rPr lang="de-DE" sz="3400" dirty="0" smtClean="0"/>
              <a:t>, </a:t>
            </a:r>
            <a:r>
              <a:rPr lang="de-DE" sz="3400" b="1" i="1" dirty="0" smtClean="0"/>
              <a:t>c</a:t>
            </a:r>
            <a:r>
              <a:rPr lang="de-DE" sz="3400" dirty="0" smtClean="0"/>
              <a:t> und </a:t>
            </a:r>
            <a:r>
              <a:rPr lang="de-DE" sz="3400" b="1" i="1" dirty="0" smtClean="0"/>
              <a:t>e</a:t>
            </a:r>
            <a:r>
              <a:rPr lang="de-DE" sz="3400" dirty="0" smtClean="0"/>
              <a:t> als solche </a:t>
            </a:r>
            <a:r>
              <a:rPr lang="de-DE" sz="3400" b="1" dirty="0" smtClean="0"/>
              <a:t>hervorgehoben</a:t>
            </a:r>
          </a:p>
          <a:p>
            <a:r>
              <a:rPr lang="de-DE" sz="3400" dirty="0" smtClean="0"/>
              <a:t>Zugleich ist der </a:t>
            </a:r>
            <a:r>
              <a:rPr lang="de-DE" sz="3400" dirty="0" err="1" smtClean="0"/>
              <a:t>Soggetto</a:t>
            </a:r>
            <a:r>
              <a:rPr lang="de-DE" sz="3400" dirty="0" smtClean="0"/>
              <a:t> </a:t>
            </a:r>
            <a:r>
              <a:rPr lang="de-DE" sz="3400" b="1" dirty="0" smtClean="0"/>
              <a:t>nahe am Text </a:t>
            </a:r>
            <a:r>
              <a:rPr lang="de-DE" sz="3400" dirty="0" smtClean="0"/>
              <a:t>entworfen:</a:t>
            </a:r>
          </a:p>
          <a:p>
            <a:pPr>
              <a:buNone/>
            </a:pPr>
            <a:r>
              <a:rPr lang="de-DE" sz="3400" dirty="0" smtClean="0"/>
              <a:t>	Korrekte lateinische Betonung; Hervorhebung von „</a:t>
            </a:r>
            <a:r>
              <a:rPr lang="de-DE" sz="3400" dirty="0" err="1" smtClean="0"/>
              <a:t>Babylonis</a:t>
            </a:r>
            <a:r>
              <a:rPr lang="de-DE" sz="3400" dirty="0" smtClean="0"/>
              <a:t>“ als entscheidendem Wort durch Hochton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p:txBody>
          <a:bodyPr>
            <a:normAutofit lnSpcReduction="10000"/>
          </a:bodyPr>
          <a:lstStyle/>
          <a:p>
            <a:r>
              <a:rPr lang="de-DE" dirty="0" smtClean="0"/>
              <a:t>Generell orientiert sich Palestrina eng an den Betonungen des Lateinischen</a:t>
            </a:r>
          </a:p>
          <a:p>
            <a:r>
              <a:rPr lang="de-DE" dirty="0" smtClean="0"/>
              <a:t>Der Musikwissenschaftler Reinhold </a:t>
            </a:r>
            <a:r>
              <a:rPr lang="de-DE" dirty="0" err="1" smtClean="0"/>
              <a:t>Schlötterer</a:t>
            </a:r>
            <a:r>
              <a:rPr lang="de-DE" dirty="0" smtClean="0"/>
              <a:t> bezeichnet dieses Stilmerkmal </a:t>
            </a:r>
            <a:r>
              <a:rPr lang="de-DE" dirty="0" err="1" smtClean="0"/>
              <a:t>Palestrinas</a:t>
            </a:r>
            <a:r>
              <a:rPr lang="de-DE" dirty="0" smtClean="0"/>
              <a:t> als </a:t>
            </a:r>
            <a:r>
              <a:rPr lang="de-DE" b="1" dirty="0" smtClean="0"/>
              <a:t>„</a:t>
            </a:r>
            <a:r>
              <a:rPr lang="de-DE" b="1" dirty="0" err="1" smtClean="0">
                <a:cs typeface="Times New Roman" pitchFamily="18" charset="0"/>
              </a:rPr>
              <a:t>Vocalità</a:t>
            </a:r>
            <a:r>
              <a:rPr lang="de-DE" b="1" dirty="0" smtClean="0">
                <a:cs typeface="Times New Roman" pitchFamily="18" charset="0"/>
              </a:rPr>
              <a:t>“</a:t>
            </a:r>
            <a:r>
              <a:rPr lang="de-DE" b="1" dirty="0" smtClean="0"/>
              <a:t> </a:t>
            </a:r>
          </a:p>
          <a:p>
            <a:r>
              <a:rPr lang="de-DE" dirty="0" smtClean="0"/>
              <a:t>Und spricht von </a:t>
            </a:r>
            <a:r>
              <a:rPr lang="de-DE" b="1" dirty="0" smtClean="0">
                <a:cs typeface="Times New Roman" pitchFamily="18" charset="0"/>
              </a:rPr>
              <a:t>„gestalthaftem Sprechen mit Melodie“</a:t>
            </a:r>
            <a:r>
              <a:rPr lang="de-DE" dirty="0" smtClean="0">
                <a:cs typeface="Times New Roman" pitchFamily="18" charset="0"/>
              </a:rPr>
              <a:t> (Reinhold </a:t>
            </a:r>
            <a:r>
              <a:rPr lang="de-DE" dirty="0" err="1" smtClean="0">
                <a:cs typeface="Times New Roman" pitchFamily="18" charset="0"/>
              </a:rPr>
              <a:t>Schlötterer</a:t>
            </a:r>
            <a:r>
              <a:rPr lang="de-DE" dirty="0" smtClean="0">
                <a:cs typeface="Times New Roman" pitchFamily="18" charset="0"/>
              </a:rPr>
              <a:t>, </a:t>
            </a:r>
            <a:r>
              <a:rPr lang="de-DE" i="1" dirty="0" smtClean="0">
                <a:cs typeface="Times New Roman" pitchFamily="18" charset="0"/>
              </a:rPr>
              <a:t>Der Komponist Palestrina</a:t>
            </a:r>
            <a:r>
              <a:rPr lang="de-DE" dirty="0" smtClean="0">
                <a:cs typeface="Times New Roman" pitchFamily="18" charset="0"/>
              </a:rPr>
              <a:t>, Augsburg 2002, S. 26)</a:t>
            </a:r>
            <a:r>
              <a:rPr lang="de-DE" dirty="0" smtClean="0"/>
              <a:t>	</a:t>
            </a:r>
          </a:p>
          <a:p>
            <a:endParaRPr lang="de-D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a:xfrm>
            <a:off x="457200" y="1600200"/>
            <a:ext cx="8507288" cy="5257800"/>
          </a:xfrm>
        </p:spPr>
        <p:txBody>
          <a:bodyPr>
            <a:normAutofit lnSpcReduction="10000"/>
          </a:bodyPr>
          <a:lstStyle/>
          <a:p>
            <a:r>
              <a:rPr lang="de-DE" dirty="0" smtClean="0"/>
              <a:t>Jeder </a:t>
            </a:r>
            <a:r>
              <a:rPr lang="de-DE" dirty="0" err="1" smtClean="0"/>
              <a:t>Soggetto</a:t>
            </a:r>
            <a:r>
              <a:rPr lang="de-DE" dirty="0" smtClean="0"/>
              <a:t> werden </a:t>
            </a:r>
            <a:r>
              <a:rPr lang="de-DE" b="1" dirty="0" smtClean="0"/>
              <a:t>durch alle Stimmen durchgeführt</a:t>
            </a:r>
          </a:p>
          <a:p>
            <a:r>
              <a:rPr lang="de-DE" dirty="0" smtClean="0"/>
              <a:t>Der </a:t>
            </a:r>
            <a:r>
              <a:rPr lang="de-DE" dirty="0" err="1" smtClean="0"/>
              <a:t>Altus</a:t>
            </a:r>
            <a:r>
              <a:rPr lang="de-DE" dirty="0" smtClean="0"/>
              <a:t> ist dabei stets die nachrangigste Stimme, hieran ist noch die </a:t>
            </a:r>
            <a:r>
              <a:rPr lang="de-DE" b="1" dirty="0" smtClean="0"/>
              <a:t>alte Stimmenhierarchie</a:t>
            </a:r>
            <a:r>
              <a:rPr lang="de-DE" dirty="0" smtClean="0"/>
              <a:t> erkennbar</a:t>
            </a:r>
          </a:p>
          <a:p>
            <a:r>
              <a:rPr lang="de-DE" dirty="0" smtClean="0"/>
              <a:t>Er setzt als </a:t>
            </a:r>
            <a:r>
              <a:rPr lang="de-DE" b="1" dirty="0" smtClean="0"/>
              <a:t>letzte Stimme </a:t>
            </a:r>
            <a:r>
              <a:rPr lang="de-DE" dirty="0" smtClean="0"/>
              <a:t>ein, Sein </a:t>
            </a:r>
            <a:r>
              <a:rPr lang="de-DE" dirty="0" err="1" smtClean="0"/>
              <a:t>Soggetto</a:t>
            </a:r>
            <a:r>
              <a:rPr lang="de-DE" dirty="0" smtClean="0"/>
              <a:t> wird in </a:t>
            </a:r>
            <a:r>
              <a:rPr lang="de-DE" dirty="0" err="1" smtClean="0"/>
              <a:t>Mens</a:t>
            </a:r>
            <a:r>
              <a:rPr lang="de-DE" dirty="0" smtClean="0"/>
              <a:t>. 5  unterbrochen</a:t>
            </a:r>
          </a:p>
          <a:p>
            <a:r>
              <a:rPr lang="de-DE" dirty="0" smtClean="0"/>
              <a:t>Vers 1b ist als deklamatorischer Block hervorgehoben, </a:t>
            </a:r>
            <a:r>
              <a:rPr lang="de-DE" b="1" dirty="0" smtClean="0"/>
              <a:t>mit besonderer Betonung des „</a:t>
            </a:r>
            <a:r>
              <a:rPr lang="de-DE" b="1" dirty="0" err="1" smtClean="0"/>
              <a:t>sédimus</a:t>
            </a:r>
            <a:r>
              <a:rPr lang="de-DE" b="1" dirty="0" smtClean="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p:txBody>
          <a:bodyPr>
            <a:normAutofit lnSpcReduction="10000"/>
          </a:bodyPr>
          <a:lstStyle/>
          <a:p>
            <a:r>
              <a:rPr lang="de-DE" sz="3600" dirty="0" smtClean="0"/>
              <a:t>Der </a:t>
            </a:r>
            <a:r>
              <a:rPr lang="de-DE" sz="3600" b="1" dirty="0" smtClean="0"/>
              <a:t>Lamento-Charakter</a:t>
            </a:r>
            <a:r>
              <a:rPr lang="de-DE" sz="3600" dirty="0" smtClean="0"/>
              <a:t> der </a:t>
            </a:r>
            <a:r>
              <a:rPr lang="de-DE" sz="3600" dirty="0" err="1" smtClean="0"/>
              <a:t>Psalmvertonung</a:t>
            </a:r>
            <a:r>
              <a:rPr lang="de-DE" sz="3600" dirty="0" smtClean="0"/>
              <a:t> kommt zum einen durch den </a:t>
            </a:r>
            <a:r>
              <a:rPr lang="de-DE" sz="3600" b="1" dirty="0" smtClean="0"/>
              <a:t>phrygischen Modus </a:t>
            </a:r>
            <a:r>
              <a:rPr lang="de-DE" sz="3600" dirty="0" smtClean="0"/>
              <a:t>zur Geltung</a:t>
            </a:r>
          </a:p>
          <a:p>
            <a:r>
              <a:rPr lang="de-DE" sz="3600" dirty="0" smtClean="0"/>
              <a:t>Zum andern findet sich in </a:t>
            </a:r>
            <a:r>
              <a:rPr lang="de-DE" sz="3600" dirty="0" err="1" smtClean="0"/>
              <a:t>Mens</a:t>
            </a:r>
            <a:r>
              <a:rPr lang="de-DE" sz="3600" dirty="0" smtClean="0"/>
              <a:t>. 16 ein </a:t>
            </a:r>
            <a:r>
              <a:rPr lang="de-DE" sz="3600" b="1" dirty="0" smtClean="0"/>
              <a:t>Querstand c-</a:t>
            </a:r>
            <a:r>
              <a:rPr lang="de-DE" sz="3600" b="1" dirty="0" err="1" smtClean="0"/>
              <a:t>cis</a:t>
            </a:r>
            <a:r>
              <a:rPr lang="de-DE" sz="3600" b="1" dirty="0" smtClean="0"/>
              <a:t>‘ </a:t>
            </a:r>
            <a:r>
              <a:rPr lang="de-DE" sz="3600" dirty="0" smtClean="0"/>
              <a:t>zwischen Bassus und </a:t>
            </a:r>
            <a:r>
              <a:rPr lang="de-DE" sz="3600" dirty="0" err="1" smtClean="0"/>
              <a:t>Altus</a:t>
            </a:r>
            <a:endParaRPr lang="de-DE" sz="3600" dirty="0" smtClean="0"/>
          </a:p>
          <a:p>
            <a:r>
              <a:rPr lang="de-DE" sz="3600" dirty="0" smtClean="0"/>
              <a:t>In </a:t>
            </a:r>
            <a:r>
              <a:rPr lang="de-DE" sz="3600" dirty="0" err="1" smtClean="0"/>
              <a:t>Mens</a:t>
            </a:r>
            <a:r>
              <a:rPr lang="de-DE" sz="3600" dirty="0" smtClean="0"/>
              <a:t>. 17f zudem eine </a:t>
            </a:r>
            <a:r>
              <a:rPr lang="de-DE" sz="3600" b="1" dirty="0" smtClean="0"/>
              <a:t>Kadenz in a-mi</a:t>
            </a:r>
            <a:r>
              <a:rPr lang="de-DE" sz="3600" dirty="0" smtClean="0"/>
              <a:t>, die als Ausdruck der Klage gilt</a:t>
            </a:r>
          </a:p>
          <a:p>
            <a:endParaRPr lang="de-DE"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p:txBody>
          <a:bodyPr/>
          <a:lstStyle/>
          <a:p>
            <a:pPr>
              <a:buFontTx/>
              <a:buNone/>
            </a:pPr>
            <a:r>
              <a:rPr lang="de-DE" dirty="0" smtClean="0"/>
              <a:t>	</a:t>
            </a:r>
            <a:r>
              <a:rPr lang="de-DE" sz="4000" dirty="0" err="1" smtClean="0"/>
              <a:t>Palestrinas</a:t>
            </a:r>
            <a:r>
              <a:rPr lang="de-DE" sz="4000" dirty="0" smtClean="0"/>
              <a:t> musikalischer Satz ist penibel durchgearbeitet und von kontrapunktischer Konsequenz wie von großer Klarheit geprägt.</a:t>
            </a:r>
          </a:p>
          <a:p>
            <a:pPr>
              <a:buFontTx/>
              <a:buNone/>
            </a:pPr>
            <a:r>
              <a:rPr lang="de-DE" sz="4000" dirty="0" smtClean="0"/>
              <a:t>	In Verbindung mit seiner </a:t>
            </a:r>
            <a:r>
              <a:rPr lang="de-DE" sz="4000" dirty="0" err="1" smtClean="0"/>
              <a:t>Textnähe</a:t>
            </a:r>
            <a:r>
              <a:rPr lang="de-DE" sz="4000" dirty="0" smtClean="0"/>
              <a:t> galt daher der Kontrapunkt </a:t>
            </a:r>
            <a:r>
              <a:rPr lang="de-DE" sz="4000" dirty="0" err="1" smtClean="0"/>
              <a:t>Palestrinas</a:t>
            </a:r>
            <a:r>
              <a:rPr lang="de-DE" sz="4000" dirty="0" smtClean="0"/>
              <a:t> bald als „schulmäßig“.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p:txBody>
          <a:bodyPr/>
          <a:lstStyle/>
          <a:p>
            <a:pPr>
              <a:buNone/>
            </a:pPr>
            <a:r>
              <a:rPr lang="de-DE" dirty="0" smtClean="0"/>
              <a:t>	</a:t>
            </a:r>
            <a:r>
              <a:rPr lang="de-DE" sz="3600" dirty="0" smtClean="0"/>
              <a:t>Spätestens seit dem 1725 (dt. 1742) erschienenen </a:t>
            </a:r>
            <a:r>
              <a:rPr lang="de-DE" sz="3600" i="1" dirty="0" err="1" smtClean="0"/>
              <a:t>Gradus</a:t>
            </a:r>
            <a:r>
              <a:rPr lang="de-DE" sz="3600" i="1" dirty="0" smtClean="0"/>
              <a:t> ad </a:t>
            </a:r>
            <a:r>
              <a:rPr lang="de-DE" sz="3600" i="1" dirty="0" err="1" smtClean="0"/>
              <a:t>Parnassum</a:t>
            </a:r>
            <a:r>
              <a:rPr lang="de-DE" sz="3600" dirty="0" smtClean="0"/>
              <a:t> von </a:t>
            </a:r>
            <a:r>
              <a:rPr lang="de-DE" sz="3600" b="1" dirty="0" smtClean="0"/>
              <a:t>Johann Joseph </a:t>
            </a:r>
            <a:r>
              <a:rPr lang="de-DE" sz="3600" b="1" dirty="0" err="1" smtClean="0"/>
              <a:t>Fux</a:t>
            </a:r>
            <a:r>
              <a:rPr lang="de-DE" sz="3600" b="1" dirty="0" smtClean="0"/>
              <a:t> </a:t>
            </a:r>
            <a:r>
              <a:rPr lang="de-DE" sz="3600" dirty="0" smtClean="0"/>
              <a:t>gilt </a:t>
            </a:r>
            <a:r>
              <a:rPr lang="de-DE" sz="3600" dirty="0" err="1" smtClean="0"/>
              <a:t>Palestrinas</a:t>
            </a:r>
            <a:r>
              <a:rPr lang="de-DE" sz="3600" dirty="0" smtClean="0"/>
              <a:t> musikalischer Satz als das </a:t>
            </a:r>
            <a:r>
              <a:rPr lang="de-DE" sz="3600" b="1" dirty="0" smtClean="0"/>
              <a:t>Paradigma für Kontrapunkt</a:t>
            </a:r>
            <a:r>
              <a:rPr lang="de-DE" sz="3600" dirty="0" smtClean="0"/>
              <a:t> schlechthin.</a:t>
            </a:r>
          </a:p>
          <a:p>
            <a:pPr>
              <a:buNone/>
            </a:pPr>
            <a:endParaRPr lang="de-D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3. </a:t>
            </a:r>
            <a:r>
              <a:rPr lang="de-DE" b="1" dirty="0" err="1" smtClean="0"/>
              <a:t>Durchimitierte</a:t>
            </a:r>
            <a:r>
              <a:rPr lang="de-DE" b="1" dirty="0" smtClean="0"/>
              <a:t> Motette: Palestrina</a:t>
            </a:r>
            <a:br>
              <a:rPr lang="de-DE" b="1" dirty="0" smtClean="0"/>
            </a:br>
            <a:r>
              <a:rPr lang="de-DE" b="1" i="1" dirty="0" smtClean="0"/>
              <a:t>Super </a:t>
            </a:r>
            <a:r>
              <a:rPr lang="de-DE" b="1" i="1" dirty="0" err="1" smtClean="0"/>
              <a:t>flumina</a:t>
            </a:r>
            <a:r>
              <a:rPr lang="de-DE" b="1" i="1" dirty="0" smtClean="0"/>
              <a:t> </a:t>
            </a:r>
            <a:r>
              <a:rPr lang="de-DE" b="1" i="1" dirty="0" err="1" smtClean="0"/>
              <a:t>babylonis</a:t>
            </a:r>
            <a:endParaRPr lang="de-DE" dirty="0"/>
          </a:p>
        </p:txBody>
      </p:sp>
      <p:sp>
        <p:nvSpPr>
          <p:cNvPr id="3" name="Inhaltsplatzhalter 2"/>
          <p:cNvSpPr>
            <a:spLocks noGrp="1"/>
          </p:cNvSpPr>
          <p:nvPr>
            <p:ph idx="1"/>
          </p:nvPr>
        </p:nvSpPr>
        <p:spPr>
          <a:xfrm>
            <a:off x="457200" y="1600200"/>
            <a:ext cx="8507288" cy="5069160"/>
          </a:xfrm>
        </p:spPr>
        <p:txBody>
          <a:bodyPr/>
          <a:lstStyle/>
          <a:p>
            <a:pPr>
              <a:buFontTx/>
              <a:buNone/>
            </a:pPr>
            <a:r>
              <a:rPr lang="de-DE" dirty="0" smtClean="0"/>
              <a:t>	</a:t>
            </a:r>
            <a:r>
              <a:rPr lang="de-DE" sz="3600" b="1" dirty="0" smtClean="0">
                <a:cs typeface="Times New Roman" pitchFamily="18" charset="0"/>
              </a:rPr>
              <a:t>Palestrina ist „vielleicht die erste </a:t>
            </a:r>
            <a:r>
              <a:rPr lang="de-DE" sz="3600" b="1" dirty="0" err="1" smtClean="0">
                <a:cs typeface="Times New Roman" pitchFamily="18" charset="0"/>
              </a:rPr>
              <a:t>Komponistenpersönlichkeit</a:t>
            </a:r>
            <a:r>
              <a:rPr lang="de-DE" sz="3600" b="1" dirty="0" smtClean="0">
                <a:cs typeface="Times New Roman" pitchFamily="18" charset="0"/>
              </a:rPr>
              <a:t> der Musikgeschichte, die nach dem Tod nicht nur als ein bloßer Name in Erinnerung blieb, vielmehr über die Jahrhunderte hinweg im Musikleben und Musikdenken eine bemerkenswerte Rolle spielte.“</a:t>
            </a:r>
            <a:r>
              <a:rPr lang="de-DE" sz="3600" dirty="0" smtClean="0">
                <a:cs typeface="Times New Roman" pitchFamily="18" charset="0"/>
              </a:rPr>
              <a:t> </a:t>
            </a:r>
          </a:p>
          <a:p>
            <a:pPr algn="r">
              <a:buFontTx/>
              <a:buNone/>
            </a:pPr>
            <a:r>
              <a:rPr lang="de-DE" sz="2400" dirty="0" smtClean="0">
                <a:cs typeface="Times New Roman" pitchFamily="18" charset="0"/>
              </a:rPr>
              <a:t>Reinhold </a:t>
            </a:r>
            <a:r>
              <a:rPr lang="de-DE" sz="2400" dirty="0" err="1" smtClean="0">
                <a:cs typeface="Times New Roman" pitchFamily="18" charset="0"/>
              </a:rPr>
              <a:t>Schlötterer</a:t>
            </a:r>
            <a:r>
              <a:rPr lang="de-DE" sz="2400" dirty="0" smtClean="0">
                <a:cs typeface="Times New Roman" pitchFamily="18" charset="0"/>
              </a:rPr>
              <a:t>, </a:t>
            </a:r>
          </a:p>
          <a:p>
            <a:pPr algn="r">
              <a:buFontTx/>
              <a:buNone/>
            </a:pPr>
            <a:r>
              <a:rPr lang="de-DE" sz="2400" i="1" dirty="0" smtClean="0">
                <a:cs typeface="Times New Roman" pitchFamily="18" charset="0"/>
              </a:rPr>
              <a:t>Der Komponist Palestrina</a:t>
            </a:r>
            <a:r>
              <a:rPr lang="de-DE" sz="2400" dirty="0" smtClean="0">
                <a:cs typeface="Times New Roman" pitchFamily="18" charset="0"/>
              </a:rPr>
              <a:t>, S. 7</a:t>
            </a:r>
          </a:p>
          <a:p>
            <a:pPr>
              <a:buNone/>
            </a:pP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Definition historisch I</a:t>
            </a:r>
            <a:br>
              <a:rPr lang="de-DE" b="1" dirty="0" smtClean="0"/>
            </a:br>
            <a:r>
              <a:rPr lang="de-DE" b="1" dirty="0" smtClean="0"/>
              <a:t>Johannes de </a:t>
            </a:r>
            <a:r>
              <a:rPr lang="de-DE" b="1" dirty="0" err="1" smtClean="0"/>
              <a:t>Grocheio</a:t>
            </a:r>
            <a:r>
              <a:rPr lang="de-DE" b="1" dirty="0" smtClean="0"/>
              <a:t> (Paris um 1275) </a:t>
            </a:r>
            <a:endParaRPr lang="de-DE" b="1" dirty="0"/>
          </a:p>
        </p:txBody>
      </p:sp>
      <p:sp>
        <p:nvSpPr>
          <p:cNvPr id="3" name="Inhaltsplatzhalter 2"/>
          <p:cNvSpPr>
            <a:spLocks noGrp="1"/>
          </p:cNvSpPr>
          <p:nvPr>
            <p:ph idx="1"/>
          </p:nvPr>
        </p:nvSpPr>
        <p:spPr>
          <a:xfrm>
            <a:off x="457200" y="1600200"/>
            <a:ext cx="8507288" cy="5069160"/>
          </a:xfrm>
        </p:spPr>
        <p:txBody>
          <a:bodyPr>
            <a:normAutofit/>
          </a:bodyPr>
          <a:lstStyle/>
          <a:p>
            <a:pPr>
              <a:buFontTx/>
              <a:buNone/>
            </a:pPr>
            <a:r>
              <a:rPr lang="de-DE" dirty="0" smtClean="0"/>
              <a:t>	</a:t>
            </a:r>
            <a:r>
              <a:rPr lang="de-DE" sz="3600" dirty="0" smtClean="0"/>
              <a:t>„Der </a:t>
            </a:r>
            <a:r>
              <a:rPr lang="de-DE" sz="3600" dirty="0" err="1" smtClean="0"/>
              <a:t>Motetus</a:t>
            </a:r>
            <a:r>
              <a:rPr lang="de-DE" sz="3600" dirty="0" smtClean="0"/>
              <a:t> ist ein aus mehreren </a:t>
            </a:r>
            <a:r>
              <a:rPr lang="de-DE" sz="3600" b="1" dirty="0" smtClean="0"/>
              <a:t>Stimmen</a:t>
            </a:r>
            <a:r>
              <a:rPr lang="de-DE" sz="3600" dirty="0" smtClean="0"/>
              <a:t> zusammengesetzter Gesang (</a:t>
            </a:r>
            <a:r>
              <a:rPr lang="de-DE" sz="3600" i="1" dirty="0" err="1" smtClean="0"/>
              <a:t>cantus</a:t>
            </a:r>
            <a:r>
              <a:rPr lang="de-DE" sz="3600" i="1" dirty="0" smtClean="0"/>
              <a:t> ex </a:t>
            </a:r>
            <a:r>
              <a:rPr lang="de-DE" sz="3600" i="1" dirty="0" err="1" smtClean="0"/>
              <a:t>pluribus</a:t>
            </a:r>
            <a:r>
              <a:rPr lang="de-DE" sz="3600" i="1" dirty="0" smtClean="0"/>
              <a:t> </a:t>
            </a:r>
            <a:r>
              <a:rPr lang="de-DE" sz="3600" i="1" dirty="0" err="1" smtClean="0"/>
              <a:t>compositus</a:t>
            </a:r>
            <a:r>
              <a:rPr lang="de-DE" sz="3600" dirty="0" smtClean="0"/>
              <a:t>), der mehrere </a:t>
            </a:r>
            <a:r>
              <a:rPr lang="de-DE" sz="3600" b="1" dirty="0" smtClean="0"/>
              <a:t>Texte</a:t>
            </a:r>
            <a:r>
              <a:rPr lang="de-DE" sz="3600" dirty="0" smtClean="0"/>
              <a:t> (</a:t>
            </a:r>
            <a:r>
              <a:rPr lang="de-DE" sz="3600" i="1" dirty="0" err="1" smtClean="0"/>
              <a:t>plura</a:t>
            </a:r>
            <a:r>
              <a:rPr lang="de-DE" sz="3600" i="1" dirty="0" smtClean="0"/>
              <a:t> </a:t>
            </a:r>
            <a:r>
              <a:rPr lang="de-DE" sz="3600" i="1" dirty="0" err="1" smtClean="0"/>
              <a:t>dictamina</a:t>
            </a:r>
            <a:r>
              <a:rPr lang="de-DE" sz="3600" dirty="0" smtClean="0"/>
              <a:t>) oder eine vielfache Unterscheidung von Silben hat und der überall harmonisch </a:t>
            </a:r>
            <a:r>
              <a:rPr lang="de-DE" sz="3600" b="1" dirty="0" smtClean="0"/>
              <a:t>zusammenklingt</a:t>
            </a:r>
            <a:r>
              <a:rPr lang="de-DE" sz="3600" dirty="0" smtClean="0"/>
              <a:t> (</a:t>
            </a:r>
            <a:r>
              <a:rPr lang="de-DE" sz="3600" i="1" dirty="0" err="1" smtClean="0"/>
              <a:t>harmonialiter</a:t>
            </a:r>
            <a:r>
              <a:rPr lang="de-DE" sz="3600" i="1" dirty="0" smtClean="0"/>
              <a:t> </a:t>
            </a:r>
            <a:r>
              <a:rPr lang="de-DE" sz="3600" i="1" dirty="0" err="1" smtClean="0"/>
              <a:t>consonans</a:t>
            </a:r>
            <a:r>
              <a:rPr lang="de-DE" sz="3600" dirty="0" smtClean="0"/>
              <a:t>).“</a:t>
            </a:r>
          </a:p>
          <a:p>
            <a:pPr>
              <a:buNone/>
            </a:pP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Definition historisch I</a:t>
            </a:r>
            <a:br>
              <a:rPr lang="de-DE" b="1" dirty="0" smtClean="0"/>
            </a:br>
            <a:r>
              <a:rPr lang="de-DE" b="1" dirty="0" smtClean="0"/>
              <a:t>Johannes de </a:t>
            </a:r>
            <a:r>
              <a:rPr lang="de-DE" b="1" dirty="0" err="1" smtClean="0"/>
              <a:t>Grocheio</a:t>
            </a:r>
            <a:r>
              <a:rPr lang="de-DE" b="1" dirty="0" smtClean="0"/>
              <a:t> (Paris um 1275) </a:t>
            </a:r>
            <a:endParaRPr lang="de-DE" dirty="0"/>
          </a:p>
        </p:txBody>
      </p:sp>
      <p:sp>
        <p:nvSpPr>
          <p:cNvPr id="3" name="Inhaltsplatzhalter 2"/>
          <p:cNvSpPr>
            <a:spLocks noGrp="1"/>
          </p:cNvSpPr>
          <p:nvPr>
            <p:ph idx="1"/>
          </p:nvPr>
        </p:nvSpPr>
        <p:spPr/>
        <p:txBody>
          <a:bodyPr>
            <a:normAutofit lnSpcReduction="10000"/>
          </a:bodyPr>
          <a:lstStyle/>
          <a:p>
            <a:pPr>
              <a:buNone/>
            </a:pPr>
            <a:r>
              <a:rPr lang="de-DE" dirty="0" smtClean="0"/>
              <a:t>	</a:t>
            </a:r>
            <a:r>
              <a:rPr lang="de-DE" i="1" dirty="0" smtClean="0"/>
              <a:t> </a:t>
            </a:r>
            <a:r>
              <a:rPr lang="de-DE" sz="4000" dirty="0" smtClean="0"/>
              <a:t>„Dieser Gesang darf nicht vor dem Volk dargeboten werden, weil es seine Feinheit nicht bemerkt, noch durch sein Anhören ergötzt wird, sondern man muss ihn vor den Gebildeten darbieten und denjenigen, welche die Feinheiten der Künste suchen.“</a:t>
            </a:r>
            <a:endParaRPr lang="de-DE"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Definition historisch I</a:t>
            </a:r>
            <a:br>
              <a:rPr lang="de-DE" b="1" dirty="0" smtClean="0"/>
            </a:br>
            <a:r>
              <a:rPr lang="de-DE" b="1" dirty="0" smtClean="0"/>
              <a:t>Johannes de </a:t>
            </a:r>
            <a:r>
              <a:rPr lang="de-DE" b="1" dirty="0" err="1" smtClean="0"/>
              <a:t>Grocheio</a:t>
            </a:r>
            <a:r>
              <a:rPr lang="de-DE" b="1" dirty="0" smtClean="0"/>
              <a:t> (Paris um 1275) </a:t>
            </a:r>
            <a:endParaRPr lang="de-DE" dirty="0"/>
          </a:p>
        </p:txBody>
      </p:sp>
      <p:sp>
        <p:nvSpPr>
          <p:cNvPr id="3" name="Inhaltsplatzhalter 2"/>
          <p:cNvSpPr>
            <a:spLocks noGrp="1"/>
          </p:cNvSpPr>
          <p:nvPr>
            <p:ph idx="1"/>
          </p:nvPr>
        </p:nvSpPr>
        <p:spPr>
          <a:xfrm>
            <a:off x="457200" y="1600200"/>
            <a:ext cx="8229600" cy="4925144"/>
          </a:xfrm>
        </p:spPr>
        <p:txBody>
          <a:bodyPr>
            <a:normAutofit lnSpcReduction="10000"/>
          </a:bodyPr>
          <a:lstStyle/>
          <a:p>
            <a:pPr>
              <a:buNone/>
            </a:pPr>
            <a:r>
              <a:rPr lang="de-DE" dirty="0" smtClean="0"/>
              <a:t>	Für das </a:t>
            </a:r>
            <a:r>
              <a:rPr lang="de-DE" b="1" dirty="0" smtClean="0"/>
              <a:t>13. Jh. </a:t>
            </a:r>
            <a:r>
              <a:rPr lang="de-DE" dirty="0" smtClean="0"/>
              <a:t>lassen sich folgende Gattungsmerkmale der Motette formulieren:</a:t>
            </a:r>
          </a:p>
          <a:p>
            <a:r>
              <a:rPr lang="de-DE" dirty="0" smtClean="0"/>
              <a:t>Die Motette ist </a:t>
            </a:r>
            <a:r>
              <a:rPr lang="de-DE" b="1" dirty="0" smtClean="0">
                <a:solidFill>
                  <a:srgbClr val="FF0000"/>
                </a:solidFill>
              </a:rPr>
              <a:t>keine liturgische</a:t>
            </a:r>
            <a:r>
              <a:rPr lang="de-DE" dirty="0" smtClean="0"/>
              <a:t>, sondern eine </a:t>
            </a:r>
            <a:r>
              <a:rPr lang="de-DE" b="1" dirty="0" smtClean="0">
                <a:solidFill>
                  <a:srgbClr val="FF0000"/>
                </a:solidFill>
              </a:rPr>
              <a:t>weltliche Gattung</a:t>
            </a:r>
          </a:p>
          <a:p>
            <a:r>
              <a:rPr lang="de-DE" dirty="0" smtClean="0"/>
              <a:t>Dies obwohl sie </a:t>
            </a:r>
            <a:r>
              <a:rPr lang="de-DE" b="1" dirty="0" smtClean="0">
                <a:solidFill>
                  <a:srgbClr val="FF0000"/>
                </a:solidFill>
              </a:rPr>
              <a:t>geistliche lateinische Gesänge </a:t>
            </a:r>
            <a:r>
              <a:rPr lang="de-DE" dirty="0" smtClean="0"/>
              <a:t>als </a:t>
            </a:r>
            <a:r>
              <a:rPr lang="de-DE" b="1" dirty="0" smtClean="0">
                <a:solidFill>
                  <a:srgbClr val="FF0000"/>
                </a:solidFill>
              </a:rPr>
              <a:t>Tenores</a:t>
            </a:r>
            <a:r>
              <a:rPr lang="de-DE" dirty="0" smtClean="0"/>
              <a:t> verwendet</a:t>
            </a:r>
          </a:p>
          <a:p>
            <a:r>
              <a:rPr lang="de-DE" dirty="0" smtClean="0"/>
              <a:t>Jede der Oberstimmen </a:t>
            </a:r>
            <a:r>
              <a:rPr lang="de-DE" dirty="0" err="1" smtClean="0"/>
              <a:t>Motetus</a:t>
            </a:r>
            <a:r>
              <a:rPr lang="de-DE" dirty="0" smtClean="0"/>
              <a:t>, Triplum und </a:t>
            </a:r>
            <a:r>
              <a:rPr lang="de-DE" dirty="0" err="1" smtClean="0"/>
              <a:t>Quadruplum</a:t>
            </a:r>
            <a:r>
              <a:rPr lang="de-DE" dirty="0" smtClean="0"/>
              <a:t> besitzt ihren </a:t>
            </a:r>
            <a:r>
              <a:rPr lang="de-DE" b="1" dirty="0" smtClean="0">
                <a:solidFill>
                  <a:srgbClr val="FF0000"/>
                </a:solidFill>
              </a:rPr>
              <a:t>eigenen Text</a:t>
            </a:r>
          </a:p>
          <a:p>
            <a:r>
              <a:rPr lang="de-DE" dirty="0" smtClean="0"/>
              <a:t>Diese Texte sind meist </a:t>
            </a:r>
            <a:r>
              <a:rPr lang="de-DE" b="1" dirty="0" smtClean="0">
                <a:solidFill>
                  <a:srgbClr val="FF0000"/>
                </a:solidFill>
              </a:rPr>
              <a:t>französisch</a:t>
            </a:r>
            <a:r>
              <a:rPr lang="de-DE" dirty="0" smtClean="0"/>
              <a:t> und vielfach </a:t>
            </a:r>
            <a:r>
              <a:rPr lang="de-DE" b="1" dirty="0" smtClean="0">
                <a:solidFill>
                  <a:srgbClr val="FF0000"/>
                </a:solidFill>
              </a:rPr>
              <a:t>weltlich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Definition historisch I</a:t>
            </a:r>
            <a:br>
              <a:rPr lang="de-DE" b="1" dirty="0" smtClean="0"/>
            </a:br>
            <a:r>
              <a:rPr lang="de-DE" b="1" dirty="0" smtClean="0"/>
              <a:t>Johannes de </a:t>
            </a:r>
            <a:r>
              <a:rPr lang="de-DE" b="1" dirty="0" err="1" smtClean="0"/>
              <a:t>Grocheio</a:t>
            </a:r>
            <a:r>
              <a:rPr lang="de-DE" b="1" dirty="0" smtClean="0"/>
              <a:t> (Paris um 1275) </a:t>
            </a:r>
            <a:endParaRPr lang="de-DE" dirty="0"/>
          </a:p>
        </p:txBody>
      </p:sp>
      <p:sp>
        <p:nvSpPr>
          <p:cNvPr id="3" name="Inhaltsplatzhalter 2"/>
          <p:cNvSpPr>
            <a:spLocks noGrp="1"/>
          </p:cNvSpPr>
          <p:nvPr>
            <p:ph idx="1"/>
          </p:nvPr>
        </p:nvSpPr>
        <p:spPr>
          <a:xfrm>
            <a:off x="457200" y="1600200"/>
            <a:ext cx="8229600" cy="4853136"/>
          </a:xfrm>
        </p:spPr>
        <p:txBody>
          <a:bodyPr>
            <a:normAutofit fontScale="92500" lnSpcReduction="10000"/>
          </a:bodyPr>
          <a:lstStyle/>
          <a:p>
            <a:r>
              <a:rPr lang="de-DE" dirty="0" smtClean="0"/>
              <a:t>Die Motette diente entweder zur </a:t>
            </a:r>
            <a:r>
              <a:rPr lang="de-DE" b="1" dirty="0" smtClean="0"/>
              <a:t>‚Unterhaltung‘ </a:t>
            </a:r>
            <a:r>
              <a:rPr lang="de-DE" dirty="0" smtClean="0"/>
              <a:t>der gebildeten Kleriker oder des gebildeten Bürgertums gesungen</a:t>
            </a:r>
          </a:p>
          <a:p>
            <a:r>
              <a:rPr lang="de-DE" dirty="0" smtClean="0"/>
              <a:t>Diese für das 13. Jh. festgestellten Gattungsmerkmale der Motette gelten auch noch im </a:t>
            </a:r>
            <a:r>
              <a:rPr lang="de-DE" b="1" dirty="0" smtClean="0"/>
              <a:t>14. Jh.</a:t>
            </a:r>
          </a:p>
          <a:p>
            <a:r>
              <a:rPr lang="de-DE" dirty="0" smtClean="0"/>
              <a:t>Sie lassen sich am </a:t>
            </a:r>
            <a:r>
              <a:rPr lang="de-DE" dirty="0" err="1" smtClean="0"/>
              <a:t>Motettenschaffen</a:t>
            </a:r>
            <a:r>
              <a:rPr lang="de-DE" dirty="0" smtClean="0"/>
              <a:t> Guillaume de </a:t>
            </a:r>
            <a:r>
              <a:rPr lang="de-DE" dirty="0" err="1" smtClean="0"/>
              <a:t>Machauts</a:t>
            </a:r>
            <a:r>
              <a:rPr lang="de-DE" dirty="0" smtClean="0"/>
              <a:t> ablesen</a:t>
            </a:r>
          </a:p>
          <a:p>
            <a:r>
              <a:rPr lang="de-DE" dirty="0" smtClean="0"/>
              <a:t>Satztechnisch sind </a:t>
            </a:r>
            <a:r>
              <a:rPr lang="de-DE" dirty="0" err="1" smtClean="0"/>
              <a:t>Machauts</a:t>
            </a:r>
            <a:r>
              <a:rPr lang="de-DE" dirty="0" smtClean="0"/>
              <a:t> </a:t>
            </a:r>
            <a:r>
              <a:rPr lang="de-DE" dirty="0" smtClean="0"/>
              <a:t>Motetten i.d.R. </a:t>
            </a:r>
            <a:r>
              <a:rPr lang="de-DE" dirty="0" err="1" smtClean="0"/>
              <a:t>isorhythmisch</a:t>
            </a:r>
            <a:r>
              <a:rPr lang="de-DE" dirty="0" smtClean="0"/>
              <a:t> angelegt</a:t>
            </a:r>
            <a:endParaRPr lang="de-DE" dirty="0"/>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1621</Words>
  <Application>Microsoft Office PowerPoint</Application>
  <PresentationFormat>Bildschirmpräsentation (4:3)</PresentationFormat>
  <Paragraphs>314</Paragraphs>
  <Slides>59</Slides>
  <Notes>0</Notes>
  <HiddenSlides>0</HiddenSlides>
  <MMClips>0</MMClips>
  <ScaleCrop>false</ScaleCrop>
  <HeadingPairs>
    <vt:vector size="4" baseType="variant">
      <vt:variant>
        <vt:lpstr>Design</vt:lpstr>
      </vt:variant>
      <vt:variant>
        <vt:i4>1</vt:i4>
      </vt:variant>
      <vt:variant>
        <vt:lpstr>Folientitel</vt:lpstr>
      </vt:variant>
      <vt:variant>
        <vt:i4>59</vt:i4>
      </vt:variant>
    </vt:vector>
  </HeadingPairs>
  <TitlesOfParts>
    <vt:vector size="60" baseType="lpstr">
      <vt:lpstr>Larissa-Design</vt:lpstr>
      <vt:lpstr>Musikgeschichte der europäischen Neuzeit</vt:lpstr>
      <vt:lpstr>Übersicht heutige Sitzung</vt:lpstr>
      <vt:lpstr>Definition</vt:lpstr>
      <vt:lpstr>Definition musikologisch Rieman ML, Sachteil, S. 588</vt:lpstr>
      <vt:lpstr>Definition musikologisch Rieman ML, Sachteil, S. 588</vt:lpstr>
      <vt:lpstr>Definition historisch I Johannes de Grocheio (Paris um 1275) </vt:lpstr>
      <vt:lpstr>Definition historisch I Johannes de Grocheio (Paris um 1275) </vt:lpstr>
      <vt:lpstr>Definition historisch I Johannes de Grocheio (Paris um 1275) </vt:lpstr>
      <vt:lpstr>Definition historisch I Johannes de Grocheio (Paris um 1275) </vt:lpstr>
      <vt:lpstr>Definition historisch II Johannes Tinctoris, Diffinitorium musicae (1495) </vt:lpstr>
      <vt:lpstr>Definition historisch II Johannes Tinctoris, Diffinitorium musicae</vt:lpstr>
      <vt:lpstr>Definition historisch II Johannes Tinctoris, Diffinitorium musicae</vt:lpstr>
      <vt:lpstr>  </vt:lpstr>
      <vt:lpstr>1. Tenormotette: Dufay</vt:lpstr>
      <vt:lpstr>1. Tenormotette: Dufay Nuper rosarum flores</vt:lpstr>
      <vt:lpstr>Folie 16</vt:lpstr>
      <vt:lpstr>Folie 17</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1. Tenormotette: Dufay Nuper rosarum flores</vt:lpstr>
      <vt:lpstr>2. Choralparaphrase: Josquin</vt:lpstr>
      <vt:lpstr>2. Choralparaphrase: Josquin O admirabile commercium</vt:lpstr>
      <vt:lpstr>2. Choralparaphrase: Josquin O admirabile commercium</vt:lpstr>
      <vt:lpstr>2. Choralparaphrase: Josquin O admirabile commercium</vt:lpstr>
      <vt:lpstr>2. Choralparaphrase: Josquin O admirabile commercium</vt:lpstr>
      <vt:lpstr>Exkurs: Die Generation nach Josquin</vt:lpstr>
      <vt:lpstr>Exkurs: Die Generation nach Josquin</vt:lpstr>
      <vt:lpstr>Exkurs: Die Generation nach Josquin</vt:lpstr>
      <vt:lpstr>Exkurs: Die Generation nach Josquin</vt:lpstr>
      <vt:lpstr>Exkurs: Die Generation nach Josquin</vt:lpstr>
      <vt:lpstr>3. Durchimitierte Motette: Palestrina</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lpstr>3. Durchimitierte Motette: Palestrina Super flumina babylonis</vt:lpstr>
    </vt:vector>
  </TitlesOfParts>
  <Company>Universitaet Wuerzburg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Musikgeschichte der europäischen Neuzeit</dc:title>
  <dc:creator>mad38na</dc:creator>
  <cp:lastModifiedBy>mad38na</cp:lastModifiedBy>
  <cp:revision>395</cp:revision>
  <dcterms:created xsi:type="dcterms:W3CDTF">2011-10-26T14:53:58Z</dcterms:created>
  <dcterms:modified xsi:type="dcterms:W3CDTF">2011-11-04T11:06:29Z</dcterms:modified>
</cp:coreProperties>
</file>