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1" r:id="rId3"/>
    <p:sldId id="264" r:id="rId4"/>
    <p:sldId id="257" r:id="rId5"/>
    <p:sldId id="266" r:id="rId6"/>
    <p:sldId id="267" r:id="rId7"/>
    <p:sldId id="268" r:id="rId8"/>
    <p:sldId id="269" r:id="rId9"/>
    <p:sldId id="270" r:id="rId10"/>
    <p:sldId id="271" r:id="rId11"/>
    <p:sldId id="277" r:id="rId12"/>
    <p:sldId id="272" r:id="rId13"/>
    <p:sldId id="273" r:id="rId14"/>
    <p:sldId id="274" r:id="rId15"/>
    <p:sldId id="275" r:id="rId16"/>
    <p:sldId id="276" r:id="rId17"/>
    <p:sldId id="278" r:id="rId18"/>
    <p:sldId id="286" r:id="rId19"/>
    <p:sldId id="279" r:id="rId20"/>
    <p:sldId id="280" r:id="rId21"/>
    <p:sldId id="291" r:id="rId22"/>
    <p:sldId id="292" r:id="rId23"/>
    <p:sldId id="293" r:id="rId24"/>
    <p:sldId id="295" r:id="rId25"/>
    <p:sldId id="283" r:id="rId26"/>
    <p:sldId id="284" r:id="rId27"/>
    <p:sldId id="285" r:id="rId28"/>
    <p:sldId id="287" r:id="rId29"/>
    <p:sldId id="288" r:id="rId30"/>
    <p:sldId id="303" r:id="rId31"/>
    <p:sldId id="289" r:id="rId32"/>
    <p:sldId id="290" r:id="rId33"/>
    <p:sldId id="296" r:id="rId34"/>
    <p:sldId id="297" r:id="rId35"/>
    <p:sldId id="322" r:id="rId36"/>
    <p:sldId id="306" r:id="rId37"/>
    <p:sldId id="307" r:id="rId38"/>
    <p:sldId id="300" r:id="rId39"/>
    <p:sldId id="301" r:id="rId40"/>
    <p:sldId id="302" r:id="rId41"/>
    <p:sldId id="310" r:id="rId42"/>
    <p:sldId id="308" r:id="rId43"/>
    <p:sldId id="311" r:id="rId44"/>
    <p:sldId id="309" r:id="rId45"/>
    <p:sldId id="312" r:id="rId46"/>
    <p:sldId id="316" r:id="rId47"/>
    <p:sldId id="314" r:id="rId48"/>
    <p:sldId id="315" r:id="rId49"/>
    <p:sldId id="318" r:id="rId50"/>
    <p:sldId id="323" r:id="rId51"/>
    <p:sldId id="319" r:id="rId52"/>
    <p:sldId id="320" r:id="rId53"/>
    <p:sldId id="324" r:id="rId5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2A3F-BCD7-4D0C-886D-60B33B605093}" type="datetimeFigureOut">
              <a:rPr lang="de-DE" smtClean="0"/>
              <a:pPr/>
              <a:t>28.10.2011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6000" b="1" dirty="0" smtClean="0"/>
              <a:t>Musikgeschichte der europäischen Neuzeit</a:t>
            </a:r>
            <a:endParaRPr lang="de-DE" sz="6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de-DE" sz="4400" b="1" dirty="0" smtClean="0"/>
          </a:p>
          <a:p>
            <a:r>
              <a:rPr lang="de-DE" sz="4400" b="1" dirty="0" smtClean="0"/>
              <a:t>Repertorium zur Vorlesung</a:t>
            </a:r>
            <a:endParaRPr lang="de-D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	</a:t>
            </a:r>
            <a:r>
              <a:rPr lang="de-DE" b="1" dirty="0" smtClean="0"/>
              <a:t> </a:t>
            </a:r>
            <a:r>
              <a:rPr lang="de-DE" sz="3600" b="1" dirty="0" smtClean="0"/>
              <a:t>Proprium Missae – Begriffsdefinition:</a:t>
            </a:r>
            <a:endParaRPr lang="de-DE" sz="3600" dirty="0" smtClean="0"/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Die Texte des </a:t>
            </a:r>
            <a:r>
              <a:rPr lang="de-DE" sz="3600" b="1" dirty="0" smtClean="0"/>
              <a:t>Proprium Missae </a:t>
            </a:r>
            <a:r>
              <a:rPr lang="de-DE" sz="3600" dirty="0" smtClean="0"/>
              <a:t>(</a:t>
            </a:r>
            <a:r>
              <a:rPr lang="de-DE" sz="3600" dirty="0" smtClean="0"/>
              <a:t>von </a:t>
            </a:r>
            <a:r>
              <a:rPr lang="de-DE" sz="3600" dirty="0" smtClean="0"/>
              <a:t>lat. „</a:t>
            </a:r>
            <a:r>
              <a:rPr lang="de-DE" sz="3600" dirty="0" err="1" smtClean="0"/>
              <a:t>proprius</a:t>
            </a:r>
            <a:r>
              <a:rPr lang="de-DE" sz="3600" dirty="0" smtClean="0"/>
              <a:t>“ = </a:t>
            </a:r>
            <a:r>
              <a:rPr lang="de-DE" sz="3600" dirty="0" smtClean="0"/>
              <a:t>eigentümlich</a:t>
            </a:r>
            <a:r>
              <a:rPr lang="de-DE" sz="3600" dirty="0" smtClean="0"/>
              <a:t>)</a:t>
            </a:r>
            <a:endParaRPr lang="de-DE" sz="3600" dirty="0" smtClean="0"/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</a:t>
            </a:r>
            <a:r>
              <a:rPr lang="de-DE" sz="3600" b="1" dirty="0" smtClean="0"/>
              <a:t>wechseln</a:t>
            </a:r>
            <a:r>
              <a:rPr lang="de-DE" sz="3600" dirty="0" smtClean="0"/>
              <a:t> von Tag zu Tag</a:t>
            </a:r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bleiben aber </a:t>
            </a:r>
            <a:r>
              <a:rPr lang="de-DE" sz="3600" b="1" dirty="0" smtClean="0"/>
              <a:t>am selben Ort </a:t>
            </a:r>
            <a:r>
              <a:rPr lang="de-DE" sz="3600" dirty="0" smtClean="0"/>
              <a:t>im Ablauf der Liturgie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dirty="0" smtClean="0"/>
              <a:t>	</a:t>
            </a:r>
            <a:r>
              <a:rPr lang="de-DE" sz="3500" dirty="0" smtClean="0"/>
              <a:t>Die römische Messe besteht folglich aus zwei Hauptteilen:</a:t>
            </a:r>
          </a:p>
          <a:p>
            <a:pPr>
              <a:buNone/>
            </a:pPr>
            <a:endParaRPr lang="de-DE" sz="1050" dirty="0" smtClean="0"/>
          </a:p>
          <a:p>
            <a:pPr>
              <a:buNone/>
            </a:pPr>
            <a:r>
              <a:rPr lang="de-DE" dirty="0" smtClean="0"/>
              <a:t>	</a:t>
            </a:r>
            <a:r>
              <a:rPr lang="de-DE" sz="3500" dirty="0" smtClean="0"/>
              <a:t>Stufengebet</a:t>
            </a:r>
          </a:p>
          <a:p>
            <a:pPr>
              <a:buNone/>
            </a:pPr>
            <a:r>
              <a:rPr lang="de-DE" sz="3500" dirty="0" smtClean="0"/>
              <a:t>	</a:t>
            </a:r>
            <a:r>
              <a:rPr lang="de-DE" sz="3500" b="1" dirty="0" smtClean="0"/>
              <a:t>1. </a:t>
            </a:r>
            <a:r>
              <a:rPr lang="de-DE" sz="3500" b="1" dirty="0" err="1" smtClean="0"/>
              <a:t>Vormesse</a:t>
            </a:r>
            <a:endParaRPr lang="de-DE" sz="3500" b="1" dirty="0" smtClean="0"/>
          </a:p>
          <a:p>
            <a:pPr>
              <a:buNone/>
            </a:pPr>
            <a:r>
              <a:rPr lang="de-DE" sz="3500" b="1" dirty="0" smtClean="0"/>
              <a:t>	2. Opfermesse</a:t>
            </a:r>
          </a:p>
          <a:p>
            <a:pPr>
              <a:buNone/>
            </a:pPr>
            <a:r>
              <a:rPr lang="de-DE" sz="3500" dirty="0" smtClean="0"/>
              <a:t>		A. Das Opfer</a:t>
            </a:r>
          </a:p>
          <a:p>
            <a:pPr>
              <a:buNone/>
            </a:pPr>
            <a:r>
              <a:rPr lang="de-DE" sz="3500" dirty="0" smtClean="0"/>
              <a:t>			Darbringung der Gaben</a:t>
            </a:r>
          </a:p>
          <a:p>
            <a:pPr>
              <a:buNone/>
            </a:pPr>
            <a:r>
              <a:rPr lang="de-DE" sz="3500" dirty="0" smtClean="0"/>
              <a:t>			Wandlung der Gaben</a:t>
            </a:r>
          </a:p>
          <a:p>
            <a:pPr>
              <a:buNone/>
            </a:pPr>
            <a:r>
              <a:rPr lang="de-DE" sz="3500" dirty="0" smtClean="0"/>
              <a:t>		B. Das Opfermahl (</a:t>
            </a:r>
            <a:r>
              <a:rPr lang="de-DE" sz="3500" dirty="0" err="1" smtClean="0"/>
              <a:t>communio</a:t>
            </a:r>
            <a:r>
              <a:rPr lang="de-DE" sz="3500" dirty="0" smtClean="0"/>
              <a:t>)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sz="3200" dirty="0" smtClean="0"/>
              <a:t>(</a:t>
            </a:r>
            <a:r>
              <a:rPr lang="de-DE" sz="3200" dirty="0" err="1" smtClean="0"/>
              <a:t>Ordinariumsteile</a:t>
            </a:r>
            <a:r>
              <a:rPr lang="de-DE" sz="3200" dirty="0" smtClean="0"/>
              <a:t> sind unterstrichen)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de-DE" b="1" dirty="0" smtClean="0"/>
              <a:t>1. Die </a:t>
            </a:r>
            <a:r>
              <a:rPr lang="de-DE" b="1" dirty="0" err="1" smtClean="0"/>
              <a:t>Vormesse</a:t>
            </a:r>
            <a:endParaRPr lang="de-DE" b="1" dirty="0" smtClean="0"/>
          </a:p>
          <a:p>
            <a:pPr marL="514350" indent="-514350">
              <a:buNone/>
            </a:pPr>
            <a:r>
              <a:rPr lang="de-DE" dirty="0" smtClean="0"/>
              <a:t>	Introitus		Gesang zum Einzug, Proprium</a:t>
            </a:r>
          </a:p>
          <a:p>
            <a:pPr marL="514350" indent="-514350">
              <a:buNone/>
            </a:pPr>
            <a:r>
              <a:rPr lang="de-DE" dirty="0" smtClean="0"/>
              <a:t>	</a:t>
            </a:r>
            <a:r>
              <a:rPr lang="de-DE" u="sng" dirty="0" smtClean="0"/>
              <a:t>Kyrie</a:t>
            </a:r>
            <a:r>
              <a:rPr lang="de-DE" dirty="0" smtClean="0"/>
              <a:t>		</a:t>
            </a:r>
            <a:r>
              <a:rPr lang="de-DE" u="sng" dirty="0" smtClean="0"/>
              <a:t>Anrufung Christi, Ordinarium</a:t>
            </a:r>
          </a:p>
          <a:p>
            <a:pPr marL="514350" indent="-514350">
              <a:buNone/>
            </a:pPr>
            <a:r>
              <a:rPr lang="de-DE" dirty="0" smtClean="0"/>
              <a:t>	</a:t>
            </a:r>
            <a:r>
              <a:rPr lang="de-DE" u="sng" dirty="0" smtClean="0"/>
              <a:t>Gloria</a:t>
            </a:r>
            <a:r>
              <a:rPr lang="de-DE" dirty="0" smtClean="0"/>
              <a:t>		</a:t>
            </a:r>
            <a:r>
              <a:rPr lang="de-DE" u="sng" dirty="0" smtClean="0"/>
              <a:t>trinitarischer Lobpreis Gottes,</a:t>
            </a:r>
          </a:p>
          <a:p>
            <a:pPr marL="514350" indent="-514350">
              <a:buNone/>
            </a:pPr>
            <a:r>
              <a:rPr lang="de-DE" dirty="0" smtClean="0"/>
              <a:t>				</a:t>
            </a:r>
            <a:r>
              <a:rPr lang="de-DE" u="sng" dirty="0" smtClean="0"/>
              <a:t>Ordinarium</a:t>
            </a:r>
          </a:p>
          <a:p>
            <a:pPr marL="514350" indent="-514350">
              <a:buNone/>
            </a:pPr>
            <a:r>
              <a:rPr lang="de-DE" dirty="0" smtClean="0"/>
              <a:t>	</a:t>
            </a:r>
            <a:r>
              <a:rPr lang="de-DE" dirty="0" err="1" smtClean="0"/>
              <a:t>Kollektengebet</a:t>
            </a:r>
            <a:r>
              <a:rPr lang="de-DE" dirty="0" smtClean="0"/>
              <a:t> Gebet d. Priesters, Proprium	</a:t>
            </a:r>
          </a:p>
          <a:p>
            <a:pPr marL="514350" indent="-514350">
              <a:buNone/>
            </a:pPr>
            <a:r>
              <a:rPr lang="de-DE" dirty="0" smtClean="0"/>
              <a:t>	Epistellesung	 Lesung a. d. neutestamentlichen 			Briefliteratur, Proprium</a:t>
            </a:r>
          </a:p>
          <a:p>
            <a:pPr marL="514350" indent="-514350">
              <a:buNone/>
            </a:pPr>
            <a:r>
              <a:rPr lang="de-DE" dirty="0" smtClean="0"/>
              <a:t>	Graduale	</a:t>
            </a:r>
            <a:r>
              <a:rPr lang="de-DE" dirty="0" err="1" smtClean="0"/>
              <a:t>Responsorium+PsVers</a:t>
            </a:r>
            <a:r>
              <a:rPr lang="de-DE" dirty="0" smtClean="0"/>
              <a:t>, Proprium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de-DE" b="1" dirty="0" smtClean="0"/>
              <a:t>Die </a:t>
            </a:r>
            <a:r>
              <a:rPr lang="de-DE" b="1" dirty="0" err="1" smtClean="0"/>
              <a:t>Vormesse</a:t>
            </a:r>
            <a:r>
              <a:rPr lang="de-DE" b="1" dirty="0" smtClean="0"/>
              <a:t> (Fortsetzung)</a:t>
            </a:r>
          </a:p>
          <a:p>
            <a:pPr marL="514350" indent="-514350">
              <a:buNone/>
            </a:pPr>
            <a:r>
              <a:rPr lang="de-DE" dirty="0" smtClean="0"/>
              <a:t>	</a:t>
            </a:r>
            <a:r>
              <a:rPr lang="de-DE" dirty="0" err="1" smtClean="0"/>
              <a:t>Alleluia</a:t>
            </a:r>
            <a:r>
              <a:rPr lang="de-DE" dirty="0" smtClean="0"/>
              <a:t>		Christus-Akklamation, Proprium</a:t>
            </a:r>
          </a:p>
          <a:p>
            <a:pPr marL="514350" indent="-514350">
              <a:buNone/>
            </a:pPr>
            <a:r>
              <a:rPr lang="de-DE" dirty="0" smtClean="0"/>
              <a:t>	[</a:t>
            </a:r>
            <a:r>
              <a:rPr lang="de-DE" dirty="0" err="1" smtClean="0"/>
              <a:t>Tractus</a:t>
            </a:r>
            <a:r>
              <a:rPr lang="de-DE" dirty="0" smtClean="0"/>
              <a:t>		Psalm, der anstelle des </a:t>
            </a:r>
            <a:r>
              <a:rPr lang="de-DE" dirty="0" err="1" smtClean="0"/>
              <a:t>Alleluia</a:t>
            </a:r>
            <a:r>
              <a:rPr lang="de-DE" dirty="0" smtClean="0"/>
              <a:t> 			</a:t>
            </a:r>
            <a:r>
              <a:rPr lang="de-DE" dirty="0" smtClean="0"/>
              <a:t>in </a:t>
            </a:r>
            <a:r>
              <a:rPr lang="de-DE" dirty="0" smtClean="0"/>
              <a:t>der Fastenzeit und im 				Requiem gesungen, Proprium]</a:t>
            </a:r>
          </a:p>
          <a:p>
            <a:pPr marL="514350" indent="-514350">
              <a:buNone/>
            </a:pPr>
            <a:r>
              <a:rPr lang="de-DE" dirty="0" smtClean="0"/>
              <a:t>	Sequenz	</a:t>
            </a:r>
            <a:r>
              <a:rPr lang="de-DE" dirty="0" smtClean="0"/>
              <a:t>	Zwischengesang</a:t>
            </a:r>
            <a:r>
              <a:rPr lang="de-DE" dirty="0" smtClean="0"/>
              <a:t>, Proprium</a:t>
            </a:r>
          </a:p>
          <a:p>
            <a:pPr marL="514350" indent="-514350">
              <a:buNone/>
            </a:pPr>
            <a:r>
              <a:rPr lang="de-DE" dirty="0" smtClean="0"/>
              <a:t>	Evangelium	Lesung a. d. Evangelien, Proprium</a:t>
            </a:r>
          </a:p>
          <a:p>
            <a:pPr marL="514350" indent="-514350">
              <a:buNone/>
            </a:pPr>
            <a:r>
              <a:rPr lang="de-DE" dirty="0" smtClean="0"/>
              <a:t>	</a:t>
            </a:r>
            <a:r>
              <a:rPr lang="de-DE" u="sng" dirty="0" smtClean="0"/>
              <a:t>Credo</a:t>
            </a:r>
            <a:r>
              <a:rPr lang="de-DE" dirty="0" smtClean="0"/>
              <a:t>		</a:t>
            </a:r>
            <a:r>
              <a:rPr lang="de-DE" u="sng" dirty="0" smtClean="0"/>
              <a:t>Glaubensbekenntnis, Ordinarium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de-DE" sz="3600" b="1" dirty="0" smtClean="0"/>
              <a:t>2. Opfermesse</a:t>
            </a:r>
          </a:p>
          <a:p>
            <a:pPr>
              <a:buNone/>
            </a:pPr>
            <a:r>
              <a:rPr lang="de-DE" sz="3600" dirty="0" smtClean="0"/>
              <a:t>I. Darbringung u. Zubereitung der Opfergaben</a:t>
            </a:r>
          </a:p>
          <a:p>
            <a:pPr>
              <a:buNone/>
            </a:pPr>
            <a:r>
              <a:rPr lang="de-DE" sz="3600" dirty="0" smtClean="0"/>
              <a:t>	Offertorium	Gesang z. Gabenbereitung, </a:t>
            </a:r>
          </a:p>
          <a:p>
            <a:pPr>
              <a:buNone/>
            </a:pPr>
            <a:r>
              <a:rPr lang="de-DE" sz="3600" dirty="0" smtClean="0"/>
              <a:t>				Proprium</a:t>
            </a:r>
          </a:p>
          <a:p>
            <a:pPr>
              <a:buNone/>
            </a:pPr>
            <a:r>
              <a:rPr lang="de-DE" sz="3600" dirty="0" smtClean="0"/>
              <a:t>	</a:t>
            </a:r>
            <a:r>
              <a:rPr lang="de-DE" sz="3600" u="sng" dirty="0" err="1" smtClean="0"/>
              <a:t>Orationes</a:t>
            </a:r>
            <a:r>
              <a:rPr lang="de-DE" sz="3600" u="sng" dirty="0" smtClean="0"/>
              <a:t>	Gebete z. Offert</a:t>
            </a:r>
            <a:r>
              <a:rPr lang="de-DE" sz="3600" u="sng" dirty="0" smtClean="0"/>
              <a:t>., Ordinarium</a:t>
            </a:r>
            <a:endParaRPr lang="de-DE" sz="3600" u="sng" dirty="0" smtClean="0"/>
          </a:p>
          <a:p>
            <a:pPr>
              <a:buNone/>
            </a:pPr>
            <a:r>
              <a:rPr lang="de-DE" sz="3600" dirty="0" smtClean="0"/>
              <a:t>	</a:t>
            </a:r>
            <a:r>
              <a:rPr lang="de-DE" sz="3600" dirty="0" err="1" smtClean="0"/>
              <a:t>oratio</a:t>
            </a:r>
            <a:r>
              <a:rPr lang="de-DE" sz="3600" dirty="0" smtClean="0"/>
              <a:t> </a:t>
            </a:r>
            <a:r>
              <a:rPr lang="de-DE" sz="3600" dirty="0" err="1" smtClean="0"/>
              <a:t>secreta</a:t>
            </a:r>
            <a:r>
              <a:rPr lang="de-DE" sz="3600" dirty="0" smtClean="0"/>
              <a:t>	Stilles Gebet d. Priesters, </a:t>
            </a:r>
          </a:p>
          <a:p>
            <a:pPr>
              <a:buNone/>
            </a:pPr>
            <a:r>
              <a:rPr lang="de-DE" sz="3600" dirty="0" smtClean="0"/>
              <a:t>				Proprium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de-DE" b="1" dirty="0" smtClean="0"/>
              <a:t>2. Opfermesse (Fortsetzung)</a:t>
            </a:r>
          </a:p>
          <a:p>
            <a:pPr>
              <a:buNone/>
            </a:pPr>
            <a:r>
              <a:rPr lang="de-DE" dirty="0" smtClean="0"/>
              <a:t>II. Verwandlung der Opfergaben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dirty="0" err="1" smtClean="0"/>
              <a:t>Präfatio</a:t>
            </a:r>
            <a:r>
              <a:rPr lang="de-DE" dirty="0" smtClean="0"/>
              <a:t>		Hochgebet, Proprium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u="sng" dirty="0" smtClean="0"/>
              <a:t>Sanctus</a:t>
            </a:r>
            <a:r>
              <a:rPr lang="de-DE" dirty="0" smtClean="0"/>
              <a:t>		</a:t>
            </a:r>
            <a:r>
              <a:rPr lang="de-DE" u="sng" dirty="0" err="1" smtClean="0"/>
              <a:t>trinitar</a:t>
            </a:r>
            <a:r>
              <a:rPr lang="de-DE" u="sng" dirty="0" smtClean="0"/>
              <a:t>. Heilig-Ruf, Ordinarium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u="sng" dirty="0" smtClean="0"/>
              <a:t>Canon		Einsetzungsworte, Ordinarium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u="sng" dirty="0" smtClean="0"/>
              <a:t>Pater </a:t>
            </a:r>
            <a:r>
              <a:rPr lang="de-DE" u="sng" dirty="0" err="1" smtClean="0"/>
              <a:t>noster</a:t>
            </a:r>
            <a:r>
              <a:rPr lang="de-DE" dirty="0" smtClean="0"/>
              <a:t>	</a:t>
            </a:r>
            <a:r>
              <a:rPr lang="de-DE" u="sng" dirty="0" smtClean="0"/>
              <a:t>Vater unser-Gebet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u="sng" dirty="0" err="1" smtClean="0"/>
              <a:t>Agnus</a:t>
            </a:r>
            <a:r>
              <a:rPr lang="de-DE" u="sng" dirty="0" smtClean="0"/>
              <a:t> </a:t>
            </a:r>
            <a:r>
              <a:rPr lang="de-DE" u="sng" dirty="0" err="1" smtClean="0"/>
              <a:t>dei</a:t>
            </a:r>
            <a:r>
              <a:rPr lang="de-DE" dirty="0" smtClean="0"/>
              <a:t>	</a:t>
            </a:r>
            <a:r>
              <a:rPr lang="de-DE" u="sng" dirty="0" smtClean="0"/>
              <a:t>Akklamation z. Brotbrechung</a:t>
            </a:r>
            <a:r>
              <a:rPr lang="de-DE" dirty="0" smtClean="0"/>
              <a:t>			</a:t>
            </a:r>
            <a:r>
              <a:rPr lang="de-DE" u="sng" dirty="0" smtClean="0"/>
              <a:t>Ordinarium</a:t>
            </a:r>
            <a:r>
              <a:rPr lang="de-DE" dirty="0" smtClean="0"/>
              <a:t>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Der Ablauf der </a:t>
            </a:r>
            <a:r>
              <a:rPr lang="de-DE" b="1" dirty="0" err="1" smtClean="0"/>
              <a:t>Messliturgie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2. Opfermesse (Fortsetzung)</a:t>
            </a:r>
          </a:p>
          <a:p>
            <a:pPr>
              <a:buNone/>
            </a:pPr>
            <a:r>
              <a:rPr lang="de-DE" dirty="0" smtClean="0"/>
              <a:t>II. Verwandlung der Opfergaben (Fortsetzung)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dirty="0" err="1" smtClean="0"/>
              <a:t>Communio</a:t>
            </a:r>
            <a:r>
              <a:rPr lang="de-DE" dirty="0" smtClean="0"/>
              <a:t>	Gesang z. Empfang d. </a:t>
            </a:r>
            <a:r>
              <a:rPr lang="de-DE" dirty="0" err="1" smtClean="0"/>
              <a:t>eucharist</a:t>
            </a:r>
            <a:r>
              <a:rPr lang="de-DE" dirty="0" smtClean="0"/>
              <a:t>.</a:t>
            </a:r>
          </a:p>
          <a:p>
            <a:pPr>
              <a:buNone/>
            </a:pPr>
            <a:r>
              <a:rPr lang="de-DE" dirty="0" smtClean="0"/>
              <a:t>				Gaben, Proprium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dirty="0" err="1" smtClean="0"/>
              <a:t>Postcommunio</a:t>
            </a:r>
            <a:r>
              <a:rPr lang="de-DE" dirty="0" smtClean="0"/>
              <a:t> Schlussgebet/-</a:t>
            </a:r>
            <a:r>
              <a:rPr lang="de-DE" dirty="0" err="1" smtClean="0"/>
              <a:t>segen</a:t>
            </a:r>
            <a:r>
              <a:rPr lang="de-DE" dirty="0" smtClean="0"/>
              <a:t>, Proprium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u="sng" dirty="0" err="1" smtClean="0"/>
              <a:t>Ite</a:t>
            </a:r>
            <a:r>
              <a:rPr lang="de-DE" u="sng" dirty="0" smtClean="0"/>
              <a:t> </a:t>
            </a:r>
            <a:r>
              <a:rPr lang="de-DE" u="sng" dirty="0" err="1" smtClean="0"/>
              <a:t>missa</a:t>
            </a:r>
            <a:r>
              <a:rPr lang="de-DE" u="sng" dirty="0" smtClean="0"/>
              <a:t> </a:t>
            </a:r>
            <a:r>
              <a:rPr lang="de-DE" u="sng" dirty="0" err="1" smtClean="0"/>
              <a:t>est</a:t>
            </a:r>
            <a:r>
              <a:rPr lang="de-DE" u="sng" dirty="0" smtClean="0"/>
              <a:t>	Entlassung, Ordinarium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smtClean="0"/>
              <a:t>Auch in ihrer sozusagen „rein liturgischen“ Form wird die Messe </a:t>
            </a:r>
            <a:r>
              <a:rPr lang="de-DE" dirty="0" smtClean="0"/>
              <a:t>gesungen</a:t>
            </a:r>
            <a:endParaRPr lang="de-DE" dirty="0" smtClean="0"/>
          </a:p>
          <a:p>
            <a:r>
              <a:rPr lang="de-DE" dirty="0" smtClean="0"/>
              <a:t>Die römische </a:t>
            </a:r>
            <a:r>
              <a:rPr lang="de-DE" dirty="0" err="1" smtClean="0"/>
              <a:t>Messliturgie</a:t>
            </a:r>
            <a:r>
              <a:rPr lang="de-DE" dirty="0" smtClean="0"/>
              <a:t> in ihrer </a:t>
            </a:r>
            <a:r>
              <a:rPr lang="de-DE" b="1" dirty="0" smtClean="0"/>
              <a:t>einstimmigen, musikalisch-liturgischen Form </a:t>
            </a:r>
            <a:r>
              <a:rPr lang="de-DE" dirty="0" smtClean="0"/>
              <a:t>wird als </a:t>
            </a:r>
            <a:r>
              <a:rPr lang="de-DE" b="1" dirty="0" smtClean="0"/>
              <a:t>„Gregorianischer Choral“ </a:t>
            </a:r>
            <a:r>
              <a:rPr lang="de-DE" dirty="0" smtClean="0"/>
              <a:t>bezeichnet</a:t>
            </a:r>
          </a:p>
          <a:p>
            <a:r>
              <a:rPr lang="de-DE" dirty="0" smtClean="0"/>
              <a:t>In seiner Gesamtheit umfasst der sog. Gregorianische Choral jedoch nicht nur die </a:t>
            </a:r>
            <a:r>
              <a:rPr lang="de-DE" dirty="0" err="1" smtClean="0"/>
              <a:t>Messliturgie</a:t>
            </a:r>
            <a:r>
              <a:rPr lang="de-DE" dirty="0" smtClean="0"/>
              <a:t>, sondern auch das Offizium, das Tagzeitengebet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algn="ctr">
              <a:buNone/>
            </a:pPr>
            <a:r>
              <a:rPr lang="de-DE" sz="5400" b="1" dirty="0" smtClean="0"/>
              <a:t>Die Messe:</a:t>
            </a:r>
            <a:br>
              <a:rPr lang="de-DE" sz="5400" b="1" dirty="0" smtClean="0"/>
            </a:br>
            <a:r>
              <a:rPr lang="de-DE" sz="5400" b="1" dirty="0" smtClean="0"/>
              <a:t>Formen des musikalischen Satzes</a:t>
            </a:r>
            <a:endParaRPr lang="de-DE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Die Messe:</a:t>
            </a:r>
            <a:br>
              <a:rPr lang="de-DE" b="1" dirty="0" smtClean="0"/>
            </a:br>
            <a:r>
              <a:rPr lang="de-DE" b="1" dirty="0" smtClean="0"/>
              <a:t>Formen des musikalischen Satzes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Die römische </a:t>
            </a:r>
            <a:r>
              <a:rPr lang="de-DE" dirty="0" err="1" smtClean="0"/>
              <a:t>Messliturgie</a:t>
            </a:r>
            <a:r>
              <a:rPr lang="de-DE" dirty="0" smtClean="0"/>
              <a:t> in ihrer </a:t>
            </a:r>
            <a:r>
              <a:rPr lang="de-DE" b="1" dirty="0" smtClean="0"/>
              <a:t>einstimmigen, musikalisch-liturgischen Form</a:t>
            </a:r>
            <a:r>
              <a:rPr lang="de-DE" dirty="0" smtClean="0"/>
              <a:t> bildet die Grundlage für die mehrstimmige </a:t>
            </a:r>
            <a:r>
              <a:rPr lang="de-DE" dirty="0" err="1" smtClean="0"/>
              <a:t>Messvertonung</a:t>
            </a:r>
            <a:endParaRPr lang="de-DE" dirty="0" smtClean="0"/>
          </a:p>
          <a:p>
            <a:r>
              <a:rPr lang="de-DE" dirty="0" smtClean="0"/>
              <a:t>Ausschnitte des </a:t>
            </a:r>
            <a:r>
              <a:rPr lang="de-DE" b="1" dirty="0" smtClean="0"/>
              <a:t>Gregorianischen Chorals </a:t>
            </a:r>
            <a:r>
              <a:rPr lang="de-DE" dirty="0" smtClean="0"/>
              <a:t>werden vielfach als Grundlage des musikalischen Satzes verwendet -&gt; </a:t>
            </a:r>
            <a:r>
              <a:rPr lang="de-DE" b="1" dirty="0" smtClean="0"/>
              <a:t>Tenor</a:t>
            </a:r>
          </a:p>
          <a:p>
            <a:r>
              <a:rPr lang="de-DE" dirty="0" smtClean="0"/>
              <a:t>Wird ein bereits vorhandener Gesang in mehrstimmiger Komposition verwendet, wird dieser als </a:t>
            </a:r>
            <a:r>
              <a:rPr lang="de-DE" b="1" dirty="0" err="1" smtClean="0"/>
              <a:t>cantus</a:t>
            </a:r>
            <a:r>
              <a:rPr lang="de-DE" b="1" dirty="0" smtClean="0"/>
              <a:t> </a:t>
            </a:r>
            <a:r>
              <a:rPr lang="de-DE" b="1" dirty="0" err="1" smtClean="0"/>
              <a:t>prius</a:t>
            </a:r>
            <a:r>
              <a:rPr lang="de-DE" b="1" dirty="0" smtClean="0"/>
              <a:t> </a:t>
            </a:r>
            <a:r>
              <a:rPr lang="de-DE" b="1" dirty="0" err="1" smtClean="0"/>
              <a:t>factus</a:t>
            </a:r>
            <a:r>
              <a:rPr lang="de-DE" dirty="0" smtClean="0"/>
              <a:t> bezeichnet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Sinn und Funktion des Repertoriums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Das Repertorium soll:</a:t>
            </a:r>
          </a:p>
          <a:p>
            <a:r>
              <a:rPr lang="de-DE" dirty="0" smtClean="0"/>
              <a:t>Die jeweils folgende Vorlesung vorbereiten</a:t>
            </a:r>
          </a:p>
          <a:p>
            <a:r>
              <a:rPr lang="de-DE" dirty="0" smtClean="0"/>
              <a:t>Die dort verwendeten Grundbegriffe klären</a:t>
            </a:r>
          </a:p>
          <a:p>
            <a:r>
              <a:rPr lang="de-DE" dirty="0" smtClean="0"/>
              <a:t>Raum für Nachfragen bieten</a:t>
            </a:r>
          </a:p>
          <a:p>
            <a:r>
              <a:rPr lang="de-DE" dirty="0" smtClean="0"/>
              <a:t>Raum zum Hören bieten – soweit zeitlich möglich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Die Messe:</a:t>
            </a:r>
            <a:br>
              <a:rPr lang="de-DE" b="1" dirty="0" smtClean="0"/>
            </a:br>
            <a:r>
              <a:rPr lang="de-DE" b="1" dirty="0" smtClean="0"/>
              <a:t>Formen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3600" dirty="0" smtClean="0"/>
              <a:t>Die Formen des musikalischen Satzes im 15. und 16. Jahrhundert lassen sich prinzipiell in zwei Gruppen einteilen:</a:t>
            </a:r>
          </a:p>
          <a:p>
            <a:pPr>
              <a:buNone/>
            </a:pPr>
            <a:r>
              <a:rPr lang="de-DE" sz="3600" dirty="0" smtClean="0"/>
              <a:t>	a) auf Basis eines Tenors</a:t>
            </a:r>
          </a:p>
          <a:p>
            <a:pPr>
              <a:buNone/>
            </a:pPr>
            <a:r>
              <a:rPr lang="de-DE" sz="3600" dirty="0" smtClean="0"/>
              <a:t>	b) ohne Tenor 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None/>
            </a:pPr>
            <a:r>
              <a:rPr lang="de-DE" dirty="0" smtClean="0"/>
              <a:t>	</a:t>
            </a:r>
          </a:p>
          <a:p>
            <a:pPr marL="571500" indent="-571500" algn="ctr">
              <a:buNone/>
            </a:pPr>
            <a:r>
              <a:rPr lang="de-DE" sz="4400" b="1" dirty="0" smtClean="0"/>
              <a:t>Formen des Tenorsatzes</a:t>
            </a:r>
          </a:p>
          <a:p>
            <a:pPr marL="571500" indent="-571500" algn="ctr">
              <a:buNone/>
            </a:pPr>
            <a:r>
              <a:rPr lang="de-DE" sz="4400" b="1" dirty="0" smtClean="0"/>
              <a:t>1. Der Tenor als </a:t>
            </a:r>
            <a:r>
              <a:rPr lang="de-DE" sz="4400" b="1" dirty="0" err="1" smtClean="0"/>
              <a:t>Fundamentstimme</a:t>
            </a:r>
            <a:r>
              <a:rPr lang="de-DE" sz="4400" b="1" dirty="0" smtClean="0"/>
              <a:t> des Satzes</a:t>
            </a:r>
            <a:endParaRPr lang="de-D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sz="4000" b="1" dirty="0" smtClean="0"/>
              <a:t>Grundlegung im 14. Jahrhundert</a:t>
            </a:r>
          </a:p>
          <a:p>
            <a:pPr algn="ctr">
              <a:buNone/>
            </a:pPr>
            <a:r>
              <a:rPr lang="de-DE" sz="4000" b="1" dirty="0" smtClean="0"/>
              <a:t>am Beispiel</a:t>
            </a:r>
          </a:p>
          <a:p>
            <a:pPr algn="ctr">
              <a:buNone/>
            </a:pPr>
            <a:endParaRPr lang="de-DE" sz="4000" dirty="0" smtClean="0"/>
          </a:p>
          <a:p>
            <a:pPr algn="ctr">
              <a:buNone/>
            </a:pPr>
            <a:r>
              <a:rPr lang="de-DE" sz="4000" b="1" dirty="0" smtClean="0"/>
              <a:t>Guillaume de </a:t>
            </a:r>
            <a:r>
              <a:rPr lang="de-DE" sz="4000" b="1" dirty="0" err="1" smtClean="0"/>
              <a:t>Machaut</a:t>
            </a:r>
            <a:endParaRPr lang="de-DE" sz="4000" b="1" dirty="0" smtClean="0"/>
          </a:p>
          <a:p>
            <a:pPr algn="ctr">
              <a:buNone/>
            </a:pPr>
            <a:r>
              <a:rPr lang="de-DE" sz="4000" dirty="0" smtClean="0"/>
              <a:t>(ca. 1400-1477)</a:t>
            </a:r>
          </a:p>
          <a:p>
            <a:pPr algn="ctr">
              <a:buNone/>
            </a:pPr>
            <a:r>
              <a:rPr lang="de-DE" sz="4000" i="1" dirty="0" smtClean="0"/>
              <a:t>Messe de </a:t>
            </a:r>
            <a:r>
              <a:rPr lang="de-DE" sz="4000" i="1" dirty="0" err="1" smtClean="0"/>
              <a:t>Nostre</a:t>
            </a:r>
            <a:r>
              <a:rPr lang="de-DE" sz="4000" i="1" dirty="0" smtClean="0"/>
              <a:t> Dame</a:t>
            </a:r>
            <a:endParaRPr lang="de-DE" sz="40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sz="3600" b="1" dirty="0" smtClean="0"/>
              <a:t>	Johannes de </a:t>
            </a:r>
            <a:r>
              <a:rPr lang="de-DE" sz="3600" b="1" dirty="0" err="1" smtClean="0"/>
              <a:t>Grocheio</a:t>
            </a:r>
            <a:r>
              <a:rPr lang="de-DE" sz="3600" b="1" dirty="0" smtClean="0"/>
              <a:t> </a:t>
            </a:r>
            <a:r>
              <a:rPr lang="de-DE" sz="3600" dirty="0" smtClean="0"/>
              <a:t>(Magister in Paris um 1275):</a:t>
            </a:r>
          </a:p>
          <a:p>
            <a:pPr>
              <a:buFontTx/>
              <a:buNone/>
            </a:pPr>
            <a:r>
              <a:rPr lang="de-DE" sz="3600" dirty="0" smtClean="0"/>
              <a:t>	„Der </a:t>
            </a:r>
            <a:r>
              <a:rPr lang="de-DE" sz="3600" b="1" dirty="0" smtClean="0"/>
              <a:t>Tenor</a:t>
            </a:r>
            <a:r>
              <a:rPr lang="de-DE" sz="3600" dirty="0" smtClean="0"/>
              <a:t> ist derjenige Teil, auf welchen sich alle anderen [Stimmen] gründen, wie die Teile eines Hauses oder Gebäudes auf ihr </a:t>
            </a:r>
            <a:r>
              <a:rPr lang="de-DE" sz="3600" b="1" dirty="0" smtClean="0"/>
              <a:t>Fundament</a:t>
            </a:r>
            <a:r>
              <a:rPr lang="de-DE" sz="3600" dirty="0" smtClean="0"/>
              <a:t>.</a:t>
            </a:r>
          </a:p>
          <a:p>
            <a:pPr>
              <a:buFontTx/>
              <a:buNone/>
            </a:pPr>
            <a:r>
              <a:rPr lang="de-DE" sz="3600" dirty="0" smtClean="0"/>
              <a:t>	Er regelt sie und gibt ihnen [den Stimmen] Ausmaß, wie die </a:t>
            </a:r>
            <a:r>
              <a:rPr lang="de-DE" sz="3600" b="1" dirty="0" smtClean="0"/>
              <a:t>Knochen</a:t>
            </a:r>
            <a:r>
              <a:rPr lang="de-DE" sz="3600" dirty="0" smtClean="0"/>
              <a:t> [</a:t>
            </a:r>
            <a:r>
              <a:rPr lang="de-DE" sz="3600" b="1" dirty="0" smtClean="0"/>
              <a:t>Skelett</a:t>
            </a:r>
            <a:r>
              <a:rPr lang="de-DE" sz="3600" dirty="0" smtClean="0"/>
              <a:t>] den anderen Teilen.“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de-DE" dirty="0" smtClean="0"/>
              <a:t>	</a:t>
            </a:r>
            <a:r>
              <a:rPr lang="de-DE" b="1" dirty="0" smtClean="0">
                <a:solidFill>
                  <a:srgbClr val="FF0000"/>
                </a:solidFill>
              </a:rPr>
              <a:t>4</a:t>
            </a:r>
            <a:r>
              <a:rPr lang="de-DE" dirty="0" smtClean="0"/>
              <a:t>			</a:t>
            </a:r>
            <a:r>
              <a:rPr lang="de-DE" sz="3600" b="1" dirty="0" err="1" smtClean="0"/>
              <a:t>Quadruplum</a:t>
            </a:r>
            <a:endParaRPr lang="de-DE" sz="3600" b="1" dirty="0" smtClean="0"/>
          </a:p>
          <a:p>
            <a:pPr>
              <a:buFontTx/>
              <a:buNone/>
            </a:pPr>
            <a:endParaRPr lang="de-DE" sz="3600" dirty="0" smtClean="0"/>
          </a:p>
          <a:p>
            <a:pPr>
              <a:buFontTx/>
              <a:buNone/>
            </a:pPr>
            <a:r>
              <a:rPr lang="de-DE" sz="3600" dirty="0" smtClean="0"/>
              <a:t>	</a:t>
            </a:r>
            <a:r>
              <a:rPr lang="de-DE" sz="3600" b="1" dirty="0" smtClean="0">
                <a:solidFill>
                  <a:srgbClr val="FF0000"/>
                </a:solidFill>
              </a:rPr>
              <a:t>3</a:t>
            </a:r>
            <a:r>
              <a:rPr lang="de-DE" sz="3600" dirty="0" smtClean="0"/>
              <a:t>			</a:t>
            </a:r>
            <a:r>
              <a:rPr lang="de-DE" sz="3600" b="1" dirty="0" smtClean="0"/>
              <a:t>Triplum</a:t>
            </a:r>
          </a:p>
          <a:p>
            <a:pPr>
              <a:buFontTx/>
              <a:buNone/>
            </a:pPr>
            <a:r>
              <a:rPr lang="de-DE" sz="3600" dirty="0" smtClean="0"/>
              <a:t>		Oktave</a:t>
            </a:r>
          </a:p>
          <a:p>
            <a:pPr>
              <a:buFontTx/>
              <a:buNone/>
            </a:pPr>
            <a:r>
              <a:rPr lang="de-DE" sz="3600" dirty="0" smtClean="0"/>
              <a:t>	</a:t>
            </a:r>
            <a:r>
              <a:rPr lang="de-DE" sz="3600" b="1" dirty="0" smtClean="0">
                <a:solidFill>
                  <a:srgbClr val="FF0000"/>
                </a:solidFill>
              </a:rPr>
              <a:t>2</a:t>
            </a:r>
            <a:r>
              <a:rPr lang="de-DE" sz="3600" dirty="0" smtClean="0"/>
              <a:t>			</a:t>
            </a:r>
            <a:r>
              <a:rPr lang="de-DE" sz="3600" b="1" dirty="0" err="1" smtClean="0"/>
              <a:t>Motetus</a:t>
            </a:r>
            <a:endParaRPr lang="de-DE" sz="3600" b="1" dirty="0" smtClean="0"/>
          </a:p>
          <a:p>
            <a:pPr>
              <a:buFontTx/>
              <a:buNone/>
            </a:pPr>
            <a:r>
              <a:rPr lang="de-DE" sz="3600" dirty="0" smtClean="0"/>
              <a:t>			Quinte</a:t>
            </a:r>
          </a:p>
          <a:p>
            <a:pPr>
              <a:buFontTx/>
              <a:buNone/>
            </a:pPr>
            <a:r>
              <a:rPr lang="de-DE" sz="3600" dirty="0" smtClean="0"/>
              <a:t>	</a:t>
            </a:r>
            <a:r>
              <a:rPr lang="de-DE" sz="3600" b="1" dirty="0" smtClean="0">
                <a:solidFill>
                  <a:srgbClr val="FF0000"/>
                </a:solidFill>
              </a:rPr>
              <a:t>1</a:t>
            </a:r>
            <a:r>
              <a:rPr lang="de-DE" sz="3600" dirty="0" smtClean="0"/>
              <a:t>			</a:t>
            </a:r>
            <a:r>
              <a:rPr lang="de-DE" sz="3600" b="1" dirty="0" smtClean="0"/>
              <a:t>Tenor </a:t>
            </a:r>
            <a:r>
              <a:rPr lang="de-DE" sz="3600" dirty="0" smtClean="0"/>
              <a:t>(Choralausschnitt)</a:t>
            </a:r>
            <a:endParaRPr lang="de-DE" sz="3600" b="1" dirty="0" smtClean="0"/>
          </a:p>
          <a:p>
            <a:pPr>
              <a:buNone/>
            </a:pPr>
            <a:endParaRPr lang="de-DE" sz="3600" dirty="0"/>
          </a:p>
        </p:txBody>
      </p:sp>
      <p:cxnSp>
        <p:nvCxnSpPr>
          <p:cNvPr id="7" name="Gerade Verbindung 6"/>
          <p:cNvCxnSpPr/>
          <p:nvPr/>
        </p:nvCxnSpPr>
        <p:spPr>
          <a:xfrm rot="5400000" flipH="1" flipV="1">
            <a:off x="1079612" y="5121188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1907704" y="5949280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 flipH="1" flipV="1">
            <a:off x="2627784" y="573325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 flipH="1" flipV="1">
            <a:off x="2627784" y="479715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2843808" y="4581128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rot="5400000" flipH="1" flipV="1">
            <a:off x="1691680" y="3429000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1907704" y="3212976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 rot="5400000" flipH="1" flipV="1">
            <a:off x="1367644" y="2456892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1907704" y="1916832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Im 14. und in der ersten Hälfte des 15. Jahrhunderts wird der Tenor als </a:t>
            </a:r>
            <a:r>
              <a:rPr lang="de-DE" dirty="0" err="1" smtClean="0"/>
              <a:t>Fundamentstimme</a:t>
            </a:r>
            <a:r>
              <a:rPr lang="de-DE" dirty="0" smtClean="0"/>
              <a:t> einer </a:t>
            </a:r>
            <a:r>
              <a:rPr lang="de-DE" b="1" dirty="0" smtClean="0"/>
              <a:t>rhythmischen Ordnung</a:t>
            </a:r>
            <a:r>
              <a:rPr lang="de-DE" dirty="0" smtClean="0"/>
              <a:t> unterworfen</a:t>
            </a:r>
          </a:p>
          <a:p>
            <a:r>
              <a:rPr lang="de-DE" dirty="0" smtClean="0"/>
              <a:t>Diese Kompositionsform wird als </a:t>
            </a:r>
            <a:r>
              <a:rPr lang="de-DE" b="1" dirty="0" err="1" smtClean="0"/>
              <a:t>Isorhythmie</a:t>
            </a:r>
            <a:r>
              <a:rPr lang="de-DE" dirty="0" smtClean="0"/>
              <a:t> bezeichnet</a:t>
            </a:r>
          </a:p>
          <a:p>
            <a:r>
              <a:rPr lang="de-DE" dirty="0" smtClean="0"/>
              <a:t>Der Tenor baut sich aus immer wiederkehrenden Bausteinen auf:</a:t>
            </a:r>
          </a:p>
          <a:p>
            <a:pPr>
              <a:buFontTx/>
              <a:buNone/>
            </a:pPr>
            <a:r>
              <a:rPr lang="de-DE" dirty="0" smtClean="0"/>
              <a:t>	</a:t>
            </a:r>
            <a:r>
              <a:rPr lang="de-DE" b="1" dirty="0" smtClean="0">
                <a:solidFill>
                  <a:srgbClr val="FF0000"/>
                </a:solidFill>
              </a:rPr>
              <a:t>Color = Choralausschnitt</a:t>
            </a:r>
          </a:p>
          <a:p>
            <a:pPr>
              <a:buFontTx/>
              <a:buNone/>
            </a:pPr>
            <a:r>
              <a:rPr lang="de-DE" b="1" dirty="0" smtClean="0">
                <a:solidFill>
                  <a:srgbClr val="FF0000"/>
                </a:solidFill>
              </a:rPr>
              <a:t>	</a:t>
            </a:r>
            <a:r>
              <a:rPr lang="de-DE" b="1" dirty="0" err="1" smtClean="0">
                <a:solidFill>
                  <a:srgbClr val="FF0000"/>
                </a:solidFill>
              </a:rPr>
              <a:t>Talea</a:t>
            </a:r>
            <a:r>
              <a:rPr lang="de-DE" b="1" dirty="0" smtClean="0">
                <a:solidFill>
                  <a:srgbClr val="FF0000"/>
                </a:solidFill>
              </a:rPr>
              <a:t> = rhythmisches Muster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Für das Kyrie I seiner Messe verwendet </a:t>
            </a:r>
            <a:r>
              <a:rPr lang="de-DE" dirty="0" err="1" smtClean="0"/>
              <a:t>Machaut</a:t>
            </a:r>
            <a:r>
              <a:rPr lang="de-DE" dirty="0" smtClean="0"/>
              <a:t> folgendes Rhythmusmuster = </a:t>
            </a:r>
            <a:r>
              <a:rPr lang="de-DE" b="1" dirty="0" err="1" smtClean="0">
                <a:solidFill>
                  <a:srgbClr val="FF0000"/>
                </a:solidFill>
              </a:rPr>
              <a:t>Talea</a:t>
            </a:r>
            <a:endParaRPr lang="de-DE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Als </a:t>
            </a:r>
            <a:r>
              <a:rPr lang="de-DE" b="1" dirty="0" smtClean="0">
                <a:solidFill>
                  <a:srgbClr val="FF0000"/>
                </a:solidFill>
              </a:rPr>
              <a:t>Color</a:t>
            </a:r>
            <a:r>
              <a:rPr lang="de-DE" dirty="0" smtClean="0"/>
              <a:t> verwendet </a:t>
            </a:r>
            <a:r>
              <a:rPr lang="de-DE" dirty="0" err="1" smtClean="0"/>
              <a:t>Machaut</a:t>
            </a:r>
            <a:r>
              <a:rPr lang="de-DE" dirty="0" smtClean="0"/>
              <a:t> das gregorianische Kyrie „</a:t>
            </a:r>
            <a:r>
              <a:rPr lang="de-DE" dirty="0" err="1" smtClean="0"/>
              <a:t>Cunctipotens</a:t>
            </a:r>
            <a:r>
              <a:rPr lang="de-DE" dirty="0" smtClean="0"/>
              <a:t> </a:t>
            </a:r>
            <a:r>
              <a:rPr lang="de-DE" dirty="0" err="1" smtClean="0"/>
              <a:t>genitor</a:t>
            </a:r>
            <a:r>
              <a:rPr lang="de-DE" dirty="0" smtClean="0"/>
              <a:t>“</a:t>
            </a:r>
          </a:p>
          <a:p>
            <a:pPr>
              <a:buNone/>
            </a:pPr>
            <a:endParaRPr lang="de-DE" dirty="0"/>
          </a:p>
        </p:txBody>
      </p:sp>
      <p:pic>
        <p:nvPicPr>
          <p:cNvPr id="5" name="Grafik 4" descr="Kyrie Cunctipotens-01.JPG"/>
          <p:cNvPicPr>
            <a:picLocks noChangeAspect="1"/>
          </p:cNvPicPr>
          <p:nvPr/>
        </p:nvPicPr>
        <p:blipFill>
          <a:blip r:embed="rId2" cstate="print"/>
          <a:srcRect b="88849"/>
          <a:stretch>
            <a:fillRect/>
          </a:stretch>
        </p:blipFill>
        <p:spPr>
          <a:xfrm>
            <a:off x="683568" y="5013176"/>
            <a:ext cx="8059646" cy="1296144"/>
          </a:xfrm>
          <a:prstGeom prst="rect">
            <a:avLst/>
          </a:prstGeom>
        </p:spPr>
      </p:pic>
      <p:pic>
        <p:nvPicPr>
          <p:cNvPr id="7" name="Grafik 6" descr="Talea Kyrie I.jpg"/>
          <p:cNvPicPr>
            <a:picLocks noChangeAspect="1"/>
          </p:cNvPicPr>
          <p:nvPr/>
        </p:nvPicPr>
        <p:blipFill>
          <a:blip r:embed="rId3" cstate="print"/>
          <a:srcRect r="30183" b="89920"/>
          <a:stretch>
            <a:fillRect/>
          </a:stretch>
        </p:blipFill>
        <p:spPr>
          <a:xfrm>
            <a:off x="971600" y="2780928"/>
            <a:ext cx="5658629" cy="12346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Machaut</a:t>
            </a:r>
            <a:r>
              <a:rPr lang="de-DE" sz="3600" dirty="0" smtClean="0"/>
              <a:t> muss nun </a:t>
            </a:r>
            <a:r>
              <a:rPr lang="de-DE" sz="3600" b="1" dirty="0" smtClean="0"/>
              <a:t>28 Töne</a:t>
            </a:r>
            <a:r>
              <a:rPr lang="de-DE" sz="3600" dirty="0" smtClean="0"/>
              <a:t> des Colors mit den </a:t>
            </a:r>
            <a:r>
              <a:rPr lang="de-DE" sz="3600" b="1" dirty="0" smtClean="0"/>
              <a:t>4 Tönen</a:t>
            </a:r>
            <a:r>
              <a:rPr lang="de-DE" sz="3600" dirty="0" smtClean="0"/>
              <a:t> eines </a:t>
            </a:r>
            <a:r>
              <a:rPr lang="de-DE" sz="3600" dirty="0" err="1" smtClean="0"/>
              <a:t>Talea</a:t>
            </a:r>
            <a:r>
              <a:rPr lang="de-DE" sz="3600" dirty="0" smtClean="0"/>
              <a:t>-Durchlaufs in Übereinstimmung bringen:</a:t>
            </a:r>
          </a:p>
          <a:p>
            <a:pPr>
              <a:buNone/>
            </a:pPr>
            <a:r>
              <a:rPr lang="de-DE" sz="3600" dirty="0" smtClean="0"/>
              <a:t>	28 / 4 = 7</a:t>
            </a:r>
          </a:p>
          <a:p>
            <a:r>
              <a:rPr lang="de-DE" sz="3600" dirty="0" smtClean="0"/>
              <a:t>Um alle </a:t>
            </a:r>
            <a:r>
              <a:rPr lang="de-DE" sz="3600" b="1" dirty="0" smtClean="0"/>
              <a:t>28</a:t>
            </a:r>
            <a:r>
              <a:rPr lang="de-DE" sz="3600" dirty="0" smtClean="0"/>
              <a:t> Töne des </a:t>
            </a:r>
            <a:r>
              <a:rPr lang="de-DE" sz="3600" b="1" dirty="0" smtClean="0"/>
              <a:t>Choralausschnitts  </a:t>
            </a:r>
            <a:r>
              <a:rPr lang="de-DE" sz="3600" b="1" dirty="0" smtClean="0">
                <a:solidFill>
                  <a:srgbClr val="FF0000"/>
                </a:solidFill>
              </a:rPr>
              <a:t>(Color) </a:t>
            </a:r>
            <a:r>
              <a:rPr lang="de-DE" sz="3600" dirty="0" smtClean="0"/>
              <a:t>unterzubringen muss das </a:t>
            </a:r>
            <a:r>
              <a:rPr lang="de-DE" sz="3600" b="1" dirty="0" smtClean="0"/>
              <a:t>Rhythmusmuster </a:t>
            </a:r>
            <a:r>
              <a:rPr lang="de-DE" sz="3600" b="1" dirty="0" smtClean="0">
                <a:solidFill>
                  <a:srgbClr val="FF0000"/>
                </a:solidFill>
              </a:rPr>
              <a:t>(</a:t>
            </a:r>
            <a:r>
              <a:rPr lang="de-DE" sz="3600" b="1" dirty="0" err="1" smtClean="0">
                <a:solidFill>
                  <a:srgbClr val="FF0000"/>
                </a:solidFill>
              </a:rPr>
              <a:t>Talea</a:t>
            </a:r>
            <a:r>
              <a:rPr lang="de-DE" sz="3600" b="1" dirty="0" smtClean="0">
                <a:solidFill>
                  <a:srgbClr val="FF0000"/>
                </a:solidFill>
              </a:rPr>
              <a:t>) </a:t>
            </a:r>
            <a:r>
              <a:rPr lang="de-DE" sz="3600" dirty="0" smtClean="0"/>
              <a:t>also </a:t>
            </a:r>
            <a:r>
              <a:rPr lang="de-DE" sz="3600" b="1" dirty="0" smtClean="0"/>
              <a:t>7</a:t>
            </a:r>
            <a:r>
              <a:rPr lang="de-DE" sz="3600" dirty="0" smtClean="0"/>
              <a:t> mal durchlaufen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Tenor hat dann folgende Gestalt:</a:t>
            </a:r>
          </a:p>
          <a:p>
            <a:pPr>
              <a:buNone/>
            </a:pPr>
            <a:endParaRPr lang="de-DE" dirty="0"/>
          </a:p>
        </p:txBody>
      </p:sp>
      <p:pic>
        <p:nvPicPr>
          <p:cNvPr id="4" name="Grafik 3" descr="Machaut Messe Kyrie Tenor.jpg"/>
          <p:cNvPicPr>
            <a:picLocks noChangeAspect="1"/>
          </p:cNvPicPr>
          <p:nvPr/>
        </p:nvPicPr>
        <p:blipFill>
          <a:blip r:embed="rId2" cstate="print"/>
          <a:srcRect b="67850"/>
          <a:stretch>
            <a:fillRect/>
          </a:stretch>
        </p:blipFill>
        <p:spPr>
          <a:xfrm>
            <a:off x="0" y="2276872"/>
            <a:ext cx="8768509" cy="3888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r>
              <a:rPr lang="de-DE" sz="3600" dirty="0" smtClean="0"/>
              <a:t>Auf diesem Tenor baut </a:t>
            </a:r>
            <a:r>
              <a:rPr lang="de-DE" sz="3600" dirty="0" err="1" smtClean="0"/>
              <a:t>Machaut</a:t>
            </a:r>
            <a:r>
              <a:rPr lang="de-DE" sz="3600" dirty="0" smtClean="0"/>
              <a:t> schließlich die anderen vier Stimmen in folgender Hierarchie auf:</a:t>
            </a:r>
          </a:p>
          <a:p>
            <a:pPr>
              <a:buNone/>
            </a:pPr>
            <a:r>
              <a:rPr lang="de-DE" sz="3600" dirty="0" smtClean="0"/>
              <a:t>	als </a:t>
            </a:r>
            <a:r>
              <a:rPr lang="de-DE" sz="3600" b="1" dirty="0" smtClean="0"/>
              <a:t>2. Stimme den </a:t>
            </a:r>
            <a:r>
              <a:rPr lang="de-DE" sz="3600" b="1" dirty="0" err="1" smtClean="0"/>
              <a:t>Motetus</a:t>
            </a:r>
            <a:r>
              <a:rPr lang="de-DE" sz="3600" dirty="0" smtClean="0"/>
              <a:t> </a:t>
            </a:r>
            <a:r>
              <a:rPr lang="de-DE" sz="3400" dirty="0" smtClean="0"/>
              <a:t>(Quintabstand)</a:t>
            </a:r>
          </a:p>
          <a:p>
            <a:pPr>
              <a:buNone/>
            </a:pPr>
            <a:r>
              <a:rPr lang="de-DE" sz="3600" dirty="0" smtClean="0"/>
              <a:t>	als </a:t>
            </a:r>
            <a:r>
              <a:rPr lang="de-DE" sz="3600" b="1" dirty="0" smtClean="0"/>
              <a:t>3. Stimme das Triplum </a:t>
            </a:r>
            <a:r>
              <a:rPr lang="de-DE" sz="3600" dirty="0" smtClean="0"/>
              <a:t>(Oktavabstand)</a:t>
            </a:r>
          </a:p>
          <a:p>
            <a:pPr>
              <a:buNone/>
            </a:pPr>
            <a:r>
              <a:rPr lang="de-DE" sz="3600" dirty="0" smtClean="0"/>
              <a:t>	als </a:t>
            </a:r>
            <a:r>
              <a:rPr lang="de-DE" sz="3600" b="1" dirty="0" smtClean="0"/>
              <a:t>4. Stimme das </a:t>
            </a:r>
            <a:r>
              <a:rPr lang="de-DE" sz="3600" b="1" dirty="0" err="1" smtClean="0"/>
              <a:t>Quadruplum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Übersicht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3600" dirty="0" smtClean="0"/>
              <a:t>Inhalte der ersten beiden Sitzungen:</a:t>
            </a:r>
          </a:p>
          <a:p>
            <a:r>
              <a:rPr lang="de-DE" sz="3600" dirty="0" smtClean="0"/>
              <a:t>Einführungen in</a:t>
            </a:r>
          </a:p>
          <a:p>
            <a:pPr>
              <a:buNone/>
            </a:pPr>
            <a:r>
              <a:rPr lang="de-DE" sz="3600" dirty="0" smtClean="0"/>
              <a:t>	</a:t>
            </a:r>
            <a:r>
              <a:rPr lang="de-DE" sz="3600" b="1" dirty="0" smtClean="0"/>
              <a:t>Messe </a:t>
            </a:r>
            <a:r>
              <a:rPr lang="de-DE" sz="3600" dirty="0" smtClean="0"/>
              <a:t>und</a:t>
            </a:r>
            <a:endParaRPr lang="de-DE" sz="3600" b="1" dirty="0" smtClean="0"/>
          </a:p>
          <a:p>
            <a:pPr>
              <a:buNone/>
            </a:pPr>
            <a:r>
              <a:rPr lang="de-DE" sz="3600" dirty="0" smtClean="0"/>
              <a:t>	</a:t>
            </a:r>
            <a:r>
              <a:rPr lang="de-DE" sz="3600" b="1" dirty="0" smtClean="0"/>
              <a:t>Motette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Satzes: </a:t>
            </a:r>
            <a:r>
              <a:rPr lang="de-DE" b="1" dirty="0" err="1" smtClean="0"/>
              <a:t>Isorhythmie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3600" dirty="0" smtClean="0"/>
              <a:t>Für den Tenor werden vielfach </a:t>
            </a:r>
            <a:r>
              <a:rPr lang="de-DE" sz="3600" b="1" dirty="0" smtClean="0"/>
              <a:t>Choralausschnitte</a:t>
            </a:r>
            <a:r>
              <a:rPr lang="de-DE" sz="3600" dirty="0" smtClean="0"/>
              <a:t> </a:t>
            </a:r>
            <a:r>
              <a:rPr lang="de-DE" sz="3600" b="1" dirty="0" smtClean="0">
                <a:solidFill>
                  <a:srgbClr val="FF0000"/>
                </a:solidFill>
              </a:rPr>
              <a:t>(</a:t>
            </a:r>
            <a:r>
              <a:rPr lang="de-DE" sz="3600" b="1" dirty="0" err="1" smtClean="0">
                <a:solidFill>
                  <a:srgbClr val="FF0000"/>
                </a:solidFill>
              </a:rPr>
              <a:t>Colores</a:t>
            </a:r>
            <a:r>
              <a:rPr lang="de-DE" sz="3600" b="1" dirty="0" smtClean="0">
                <a:solidFill>
                  <a:srgbClr val="FF0000"/>
                </a:solidFill>
              </a:rPr>
              <a:t>)</a:t>
            </a:r>
            <a:r>
              <a:rPr lang="de-DE" sz="3600" dirty="0" smtClean="0"/>
              <a:t> verwendet, die ein </a:t>
            </a:r>
            <a:r>
              <a:rPr lang="de-DE" sz="3600" b="1" dirty="0" smtClean="0"/>
              <a:t>Melisma</a:t>
            </a:r>
            <a:r>
              <a:rPr lang="de-DE" sz="3600" dirty="0" smtClean="0"/>
              <a:t> darstellen (= viele Noten auf eine Textsilbe)</a:t>
            </a:r>
          </a:p>
          <a:p>
            <a:r>
              <a:rPr lang="de-DE" sz="3600" dirty="0" smtClean="0"/>
              <a:t>Der Tenorsatz hat daher die Tendenz zur melismatischen Textierung</a:t>
            </a:r>
          </a:p>
          <a:p>
            <a:r>
              <a:rPr lang="de-DE" sz="3600" dirty="0" smtClean="0"/>
              <a:t>Ihr korrespondiert eine kontrapunktische Linienführung der Stimmen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4000" dirty="0" smtClean="0"/>
              <a:t> </a:t>
            </a:r>
            <a:r>
              <a:rPr lang="de-DE" sz="4000" b="1" dirty="0" smtClean="0"/>
              <a:t>Die Fortführung im 15. Jahrhundert</a:t>
            </a:r>
          </a:p>
          <a:p>
            <a:pPr algn="ctr">
              <a:buNone/>
            </a:pPr>
            <a:r>
              <a:rPr lang="de-DE" sz="4000" b="1" dirty="0" smtClean="0"/>
              <a:t>am Beispiel</a:t>
            </a:r>
          </a:p>
          <a:p>
            <a:pPr algn="ctr">
              <a:buNone/>
            </a:pPr>
            <a:endParaRPr lang="de-DE" sz="4000" dirty="0" smtClean="0"/>
          </a:p>
          <a:p>
            <a:pPr algn="ctr">
              <a:buNone/>
            </a:pPr>
            <a:r>
              <a:rPr lang="de-DE" sz="4000" b="1" dirty="0" smtClean="0"/>
              <a:t>Guillaume Dufay</a:t>
            </a:r>
          </a:p>
          <a:p>
            <a:pPr algn="ctr">
              <a:buNone/>
            </a:pPr>
            <a:r>
              <a:rPr lang="de-DE" sz="4000" dirty="0" smtClean="0"/>
              <a:t>(1397-1474)</a:t>
            </a:r>
          </a:p>
          <a:p>
            <a:pPr algn="ctr">
              <a:buNone/>
            </a:pPr>
            <a:r>
              <a:rPr lang="de-DE" sz="4000" i="1" dirty="0" smtClean="0"/>
              <a:t>Missa </a:t>
            </a:r>
            <a:r>
              <a:rPr lang="de-DE" sz="4000" i="1" dirty="0" err="1" smtClean="0"/>
              <a:t>Sancti</a:t>
            </a:r>
            <a:r>
              <a:rPr lang="de-DE" sz="4000" i="1" dirty="0" smtClean="0"/>
              <a:t> Jacobi</a:t>
            </a:r>
            <a:endParaRPr lang="de-DE" sz="4000" dirty="0" smtClean="0"/>
          </a:p>
          <a:p>
            <a:pPr>
              <a:buNone/>
            </a:pPr>
            <a:endParaRPr lang="de-DE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de-DE" dirty="0" smtClean="0"/>
              <a:t>Auch Dufay folgt in seiner </a:t>
            </a:r>
            <a:r>
              <a:rPr lang="de-DE" i="1" dirty="0" smtClean="0"/>
              <a:t>Missa </a:t>
            </a:r>
            <a:r>
              <a:rPr lang="de-DE" i="1" dirty="0" err="1" smtClean="0"/>
              <a:t>Sancti</a:t>
            </a:r>
            <a:r>
              <a:rPr lang="de-DE" i="1" dirty="0" smtClean="0"/>
              <a:t> Jacobi </a:t>
            </a:r>
            <a:r>
              <a:rPr lang="de-DE" dirty="0" smtClean="0"/>
              <a:t>dem Tenorprinzip, zumindest in den </a:t>
            </a:r>
            <a:r>
              <a:rPr lang="de-DE" b="1" dirty="0" err="1" smtClean="0"/>
              <a:t>Propriumsteilen</a:t>
            </a:r>
            <a:endParaRPr lang="de-DE" b="1" dirty="0" smtClean="0"/>
          </a:p>
          <a:p>
            <a:r>
              <a:rPr lang="de-DE" dirty="0" smtClean="0"/>
              <a:t>Die </a:t>
            </a:r>
            <a:r>
              <a:rPr lang="de-DE" b="1" dirty="0" err="1" smtClean="0"/>
              <a:t>Ordinariumsteile</a:t>
            </a:r>
            <a:r>
              <a:rPr lang="de-DE" dirty="0" smtClean="0"/>
              <a:t> verwenden den Tenor nur teilweise, und wenn als rhythmisch freie Oberstimme</a:t>
            </a:r>
          </a:p>
          <a:p>
            <a:r>
              <a:rPr lang="de-DE" dirty="0" smtClean="0"/>
              <a:t>Werden sowohl Ordinariums- als auch </a:t>
            </a:r>
            <a:r>
              <a:rPr lang="de-DE" dirty="0" err="1" smtClean="0"/>
              <a:t>Propriumssätze</a:t>
            </a:r>
            <a:r>
              <a:rPr lang="de-DE" dirty="0" smtClean="0"/>
              <a:t> vertont, spricht man von einer </a:t>
            </a:r>
            <a:r>
              <a:rPr lang="de-DE" b="1" dirty="0" smtClean="0"/>
              <a:t>Plenarmesse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Im Introitus verwendet Dufay als </a:t>
            </a:r>
            <a:r>
              <a:rPr lang="de-DE" sz="3600" b="1" dirty="0" smtClean="0"/>
              <a:t>Tenor</a:t>
            </a:r>
            <a:r>
              <a:rPr lang="de-DE" sz="3600" dirty="0" smtClean="0"/>
              <a:t> die </a:t>
            </a:r>
            <a:r>
              <a:rPr lang="de-DE" sz="3600" b="1" dirty="0" err="1" smtClean="0"/>
              <a:t>Introitusantiphon</a:t>
            </a:r>
            <a:r>
              <a:rPr lang="de-DE" sz="3600" dirty="0" smtClean="0"/>
              <a:t> für das Apostelfest „</a:t>
            </a:r>
            <a:r>
              <a:rPr lang="de-DE" sz="3600" dirty="0" err="1" smtClean="0"/>
              <a:t>Mihi</a:t>
            </a:r>
            <a:r>
              <a:rPr lang="de-DE" sz="3600" dirty="0" smtClean="0"/>
              <a:t> </a:t>
            </a:r>
            <a:r>
              <a:rPr lang="de-DE" sz="3600" dirty="0" err="1" smtClean="0"/>
              <a:t>autem</a:t>
            </a:r>
            <a:r>
              <a:rPr lang="de-DE" sz="3600" dirty="0" smtClean="0"/>
              <a:t>“</a:t>
            </a:r>
          </a:p>
          <a:p>
            <a:r>
              <a:rPr lang="de-DE" sz="3600" dirty="0" smtClean="0"/>
              <a:t>Der Tenor bildet als tiefste Stimme des Satzes dessen </a:t>
            </a:r>
            <a:r>
              <a:rPr lang="de-DE" sz="3600" b="1" dirty="0" smtClean="0"/>
              <a:t>Fundament</a:t>
            </a:r>
          </a:p>
          <a:p>
            <a:r>
              <a:rPr lang="de-DE" sz="3600" dirty="0" smtClean="0"/>
              <a:t>Anders als bei </a:t>
            </a:r>
            <a:r>
              <a:rPr lang="de-DE" sz="3600" dirty="0" err="1" smtClean="0"/>
              <a:t>Machaut</a:t>
            </a:r>
            <a:r>
              <a:rPr lang="de-DE" sz="3600" dirty="0" smtClean="0"/>
              <a:t> ist der Tenor in </a:t>
            </a:r>
            <a:r>
              <a:rPr lang="de-DE" sz="3600" dirty="0" err="1" smtClean="0"/>
              <a:t>Dufays</a:t>
            </a:r>
            <a:r>
              <a:rPr lang="de-DE" sz="3600" dirty="0" smtClean="0"/>
              <a:t> Messe nicht </a:t>
            </a:r>
            <a:r>
              <a:rPr lang="de-DE" sz="3600" dirty="0" err="1" smtClean="0"/>
              <a:t>isorhythmisch</a:t>
            </a:r>
            <a:r>
              <a:rPr lang="de-DE" sz="3600" dirty="0" smtClean="0"/>
              <a:t> strukturiert, sondern </a:t>
            </a:r>
            <a:r>
              <a:rPr lang="de-DE" sz="3600" b="1" dirty="0" smtClean="0"/>
              <a:t>frei rhythmisiert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1. Der Tenor als </a:t>
            </a:r>
            <a:r>
              <a:rPr lang="de-DE" b="1" dirty="0" err="1" smtClean="0"/>
              <a:t>Fundamentstimme</a:t>
            </a:r>
            <a:r>
              <a:rPr lang="de-DE" b="1" dirty="0" smtClean="0"/>
              <a:t> des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r>
              <a:rPr lang="de-DE" sz="3400" dirty="0" smtClean="0"/>
              <a:t>Über dem Tenor folgen die Stimmen</a:t>
            </a:r>
          </a:p>
          <a:p>
            <a:pPr>
              <a:buNone/>
            </a:pPr>
            <a:r>
              <a:rPr lang="de-DE" sz="3400" dirty="0" smtClean="0"/>
              <a:t>	</a:t>
            </a:r>
            <a:r>
              <a:rPr lang="de-DE" sz="3400" b="1" dirty="0" smtClean="0">
                <a:solidFill>
                  <a:srgbClr val="FF0000"/>
                </a:solidFill>
              </a:rPr>
              <a:t>2</a:t>
            </a:r>
            <a:r>
              <a:rPr lang="de-DE" sz="3400" b="1" dirty="0" smtClean="0"/>
              <a:t> </a:t>
            </a:r>
            <a:r>
              <a:rPr lang="de-DE" sz="3400" b="1" dirty="0" err="1" smtClean="0"/>
              <a:t>Motetus</a:t>
            </a:r>
            <a:endParaRPr lang="de-DE" sz="3400" b="1" dirty="0" smtClean="0"/>
          </a:p>
          <a:p>
            <a:pPr>
              <a:buNone/>
            </a:pPr>
            <a:r>
              <a:rPr lang="de-DE" sz="3400" b="1" dirty="0" smtClean="0"/>
              <a:t>	</a:t>
            </a:r>
            <a:r>
              <a:rPr lang="de-DE" sz="3400" b="1" dirty="0" smtClean="0">
                <a:solidFill>
                  <a:srgbClr val="FF0000"/>
                </a:solidFill>
              </a:rPr>
              <a:t>3</a:t>
            </a:r>
            <a:r>
              <a:rPr lang="de-DE" sz="3400" b="1" dirty="0" smtClean="0"/>
              <a:t> Triplum</a:t>
            </a:r>
          </a:p>
          <a:p>
            <a:pPr>
              <a:buNone/>
            </a:pPr>
            <a:r>
              <a:rPr lang="de-DE" sz="3400" b="1" dirty="0" smtClean="0"/>
              <a:t>	</a:t>
            </a:r>
            <a:r>
              <a:rPr lang="de-DE" sz="3400" b="1" dirty="0" smtClean="0">
                <a:solidFill>
                  <a:srgbClr val="FF0000"/>
                </a:solidFill>
              </a:rPr>
              <a:t>4</a:t>
            </a:r>
            <a:r>
              <a:rPr lang="de-DE" sz="3400" b="1" dirty="0" smtClean="0"/>
              <a:t> Contra[</a:t>
            </a:r>
            <a:r>
              <a:rPr lang="de-DE" sz="3400" b="1" dirty="0" err="1" smtClean="0"/>
              <a:t>tenor</a:t>
            </a:r>
            <a:r>
              <a:rPr lang="de-DE" sz="3400" b="1" dirty="0" smtClean="0"/>
              <a:t>]</a:t>
            </a:r>
          </a:p>
          <a:p>
            <a:r>
              <a:rPr lang="de-DE" sz="3400" dirty="0" smtClean="0"/>
              <a:t>Neu ist zudem die extensive Verwendung von Terzen und Sexten</a:t>
            </a:r>
          </a:p>
          <a:p>
            <a:r>
              <a:rPr lang="de-DE" sz="3400" dirty="0" smtClean="0"/>
              <a:t>Ihre Verwendung auf dem Kontinent wurde durch die englische Musik befördert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algn="ctr">
              <a:buNone/>
            </a:pPr>
            <a:r>
              <a:rPr lang="de-DE" sz="5400" b="1" dirty="0" smtClean="0"/>
              <a:t>Einschub: </a:t>
            </a:r>
            <a:endParaRPr lang="de-DE" sz="5400" b="1" dirty="0" smtClean="0"/>
          </a:p>
          <a:p>
            <a:pPr algn="ctr">
              <a:buNone/>
            </a:pPr>
            <a:r>
              <a:rPr lang="de-DE" sz="5400" b="1" dirty="0" err="1" smtClean="0"/>
              <a:t>akkordische</a:t>
            </a:r>
            <a:r>
              <a:rPr lang="de-DE" sz="5400" b="1" dirty="0" smtClean="0"/>
              <a:t> </a:t>
            </a:r>
            <a:r>
              <a:rPr lang="de-DE" sz="5400" b="1" dirty="0" smtClean="0"/>
              <a:t>Satztypen</a:t>
            </a:r>
            <a:endParaRPr lang="de-DE" sz="5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Einschub: </a:t>
            </a:r>
            <a:r>
              <a:rPr lang="de-DE" b="1" dirty="0" err="1" smtClean="0"/>
              <a:t>akkordische</a:t>
            </a:r>
            <a:r>
              <a:rPr lang="de-DE" b="1" dirty="0" smtClean="0"/>
              <a:t> Satztypen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3600" dirty="0" smtClean="0"/>
              <a:t>Neben dem kontrapunktischen Tenorsatz werden im 14., 15. und 16. Jahrhundert auch </a:t>
            </a:r>
            <a:r>
              <a:rPr lang="de-DE" sz="3600" dirty="0" err="1" smtClean="0"/>
              <a:t>akkordische</a:t>
            </a:r>
            <a:r>
              <a:rPr lang="de-DE" sz="3600" dirty="0" smtClean="0"/>
              <a:t> Satztypen verwendet</a:t>
            </a:r>
          </a:p>
          <a:p>
            <a:r>
              <a:rPr lang="de-DE" sz="3600" dirty="0" smtClean="0"/>
              <a:t>In der Mehrzahl der Fälle verwenden diese </a:t>
            </a:r>
            <a:r>
              <a:rPr lang="de-DE" sz="3600" dirty="0" err="1" smtClean="0"/>
              <a:t>akkordischen</a:t>
            </a:r>
            <a:r>
              <a:rPr lang="de-DE" sz="3600" dirty="0" smtClean="0"/>
              <a:t> Sätze </a:t>
            </a:r>
            <a:r>
              <a:rPr lang="de-DE" sz="3600" b="1" dirty="0" smtClean="0"/>
              <a:t>keinen </a:t>
            </a:r>
            <a:r>
              <a:rPr lang="de-DE" sz="3600" b="1" dirty="0" err="1" smtClean="0"/>
              <a:t>Cantus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prius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factus</a:t>
            </a:r>
            <a:r>
              <a:rPr lang="de-DE" sz="3600" dirty="0" smtClean="0"/>
              <a:t>, sondern sind </a:t>
            </a:r>
            <a:r>
              <a:rPr lang="de-DE" sz="3600" b="1" dirty="0" smtClean="0"/>
              <a:t>frei komponiert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Einschub: </a:t>
            </a:r>
            <a:r>
              <a:rPr lang="de-DE" b="1" dirty="0" err="1" smtClean="0"/>
              <a:t>akkordische</a:t>
            </a:r>
            <a:r>
              <a:rPr lang="de-DE" b="1" dirty="0" smtClean="0"/>
              <a:t> Satztypen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3600" dirty="0" err="1" smtClean="0"/>
              <a:t>Machaut</a:t>
            </a:r>
            <a:r>
              <a:rPr lang="de-DE" sz="3600" dirty="0" smtClean="0"/>
              <a:t> komponiert das Gloria seiner </a:t>
            </a:r>
            <a:r>
              <a:rPr lang="de-DE" sz="3600" i="1" dirty="0" smtClean="0"/>
              <a:t>Messe de </a:t>
            </a:r>
            <a:r>
              <a:rPr lang="de-DE" sz="3600" i="1" dirty="0" err="1" smtClean="0"/>
              <a:t>Nostre</a:t>
            </a:r>
            <a:r>
              <a:rPr lang="de-DE" sz="3600" i="1" dirty="0" smtClean="0"/>
              <a:t> Dame </a:t>
            </a:r>
            <a:r>
              <a:rPr lang="de-DE" sz="3600" dirty="0" smtClean="0"/>
              <a:t>im </a:t>
            </a:r>
            <a:r>
              <a:rPr lang="de-DE" sz="3600" dirty="0" err="1" smtClean="0"/>
              <a:t>akkordischen</a:t>
            </a:r>
            <a:r>
              <a:rPr lang="de-DE" sz="3600" dirty="0" smtClean="0"/>
              <a:t> Satz</a:t>
            </a:r>
          </a:p>
          <a:p>
            <a:r>
              <a:rPr lang="de-DE" sz="3600" dirty="0" smtClean="0"/>
              <a:t>Wieder bilden Tenor und </a:t>
            </a:r>
            <a:r>
              <a:rPr lang="de-DE" sz="3600" dirty="0" err="1" smtClean="0"/>
              <a:t>Motetus</a:t>
            </a:r>
            <a:r>
              <a:rPr lang="de-DE" sz="3600" dirty="0" smtClean="0"/>
              <a:t> die Gerüststimmen</a:t>
            </a:r>
          </a:p>
          <a:p>
            <a:r>
              <a:rPr lang="de-DE" sz="3600" dirty="0" smtClean="0"/>
              <a:t>Triplum und </a:t>
            </a:r>
            <a:r>
              <a:rPr lang="de-DE" sz="3600" dirty="0" err="1" smtClean="0"/>
              <a:t>Quadruplum</a:t>
            </a:r>
            <a:r>
              <a:rPr lang="de-DE" sz="3600" dirty="0" smtClean="0"/>
              <a:t> treten hinzu</a:t>
            </a:r>
          </a:p>
          <a:p>
            <a:r>
              <a:rPr lang="de-DE" sz="3600" dirty="0" smtClean="0"/>
              <a:t>Auffällig ist die syllabische Textierung (pro Ton eine Silbe)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Einschub: </a:t>
            </a:r>
            <a:r>
              <a:rPr lang="de-DE" b="1" dirty="0" err="1" smtClean="0"/>
              <a:t>akkordische</a:t>
            </a:r>
            <a:r>
              <a:rPr lang="de-DE" b="1" dirty="0" smtClean="0"/>
              <a:t> Satztypen</a:t>
            </a:r>
            <a:br>
              <a:rPr lang="de-DE" b="1" dirty="0" smtClean="0"/>
            </a:br>
            <a:r>
              <a:rPr lang="de-DE" b="1" dirty="0" err="1" smtClean="0"/>
              <a:t>Fauxbourdon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Ein weiterer weitgehend </a:t>
            </a:r>
            <a:r>
              <a:rPr lang="de-DE" sz="3600" dirty="0" err="1" smtClean="0"/>
              <a:t>akkordischer</a:t>
            </a:r>
            <a:r>
              <a:rPr lang="de-DE" sz="3600" dirty="0" smtClean="0"/>
              <a:t> Satztypus stellt der </a:t>
            </a:r>
            <a:r>
              <a:rPr lang="de-DE" sz="3600" b="1" dirty="0" err="1" smtClean="0"/>
              <a:t>Fauxbourdonsatz</a:t>
            </a:r>
            <a:r>
              <a:rPr lang="de-DE" sz="3600" dirty="0" smtClean="0"/>
              <a:t> dar</a:t>
            </a:r>
          </a:p>
          <a:p>
            <a:r>
              <a:rPr lang="de-DE" sz="3600" dirty="0" smtClean="0"/>
              <a:t>Er stellt die </a:t>
            </a:r>
            <a:r>
              <a:rPr lang="de-DE" sz="3600" b="1" dirty="0" smtClean="0"/>
              <a:t>notierte Fassung</a:t>
            </a:r>
            <a:r>
              <a:rPr lang="de-DE" sz="3600" dirty="0" smtClean="0"/>
              <a:t> der Stegreif-Praxis des </a:t>
            </a:r>
            <a:r>
              <a:rPr lang="de-DE" sz="3600" b="1" dirty="0" err="1" smtClean="0"/>
              <a:t>Sight</a:t>
            </a:r>
            <a:r>
              <a:rPr lang="de-DE" sz="3600" dirty="0" smtClean="0"/>
              <a:t> </a:t>
            </a:r>
            <a:r>
              <a:rPr lang="de-DE" sz="3600" dirty="0" smtClean="0"/>
              <a:t>bzw. </a:t>
            </a:r>
            <a:r>
              <a:rPr lang="de-DE" sz="3600" b="1" dirty="0" err="1" smtClean="0"/>
              <a:t>Faburdens</a:t>
            </a:r>
            <a:r>
              <a:rPr lang="de-DE" sz="3600" dirty="0" smtClean="0"/>
              <a:t> dar </a:t>
            </a:r>
            <a:r>
              <a:rPr lang="de-DE" sz="3600" dirty="0" smtClean="0"/>
              <a:t>(-&gt; Vorlesung)</a:t>
            </a:r>
          </a:p>
          <a:p>
            <a:r>
              <a:rPr lang="de-DE" sz="3600" dirty="0" smtClean="0"/>
              <a:t>Notiert werden Tenor und </a:t>
            </a:r>
            <a:r>
              <a:rPr lang="de-DE" sz="3600" dirty="0" err="1" smtClean="0"/>
              <a:t>Superius</a:t>
            </a:r>
            <a:r>
              <a:rPr lang="de-DE" sz="3600" dirty="0" smtClean="0"/>
              <a:t>, die beide im Oktav- oder Sextabstand stehen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Einschub: </a:t>
            </a:r>
            <a:r>
              <a:rPr lang="de-DE" b="1" dirty="0" err="1" smtClean="0"/>
              <a:t>akkordische</a:t>
            </a:r>
            <a:r>
              <a:rPr lang="de-DE" b="1" dirty="0" smtClean="0"/>
              <a:t> Satztypen</a:t>
            </a:r>
            <a:br>
              <a:rPr lang="de-DE" b="1" dirty="0" smtClean="0"/>
            </a:br>
            <a:r>
              <a:rPr lang="de-DE" b="1" dirty="0" err="1" smtClean="0"/>
              <a:t>Fauxbourdon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3600" dirty="0" smtClean="0"/>
              <a:t>Anders als im </a:t>
            </a:r>
            <a:r>
              <a:rPr lang="de-DE" sz="3600" dirty="0" err="1" smtClean="0"/>
              <a:t>Faburden</a:t>
            </a:r>
            <a:r>
              <a:rPr lang="de-DE" sz="3600" dirty="0" smtClean="0"/>
              <a:t> bildet der </a:t>
            </a:r>
            <a:r>
              <a:rPr lang="de-DE" sz="3600" b="1" dirty="0" smtClean="0"/>
              <a:t>Tenor</a:t>
            </a:r>
            <a:r>
              <a:rPr lang="de-DE" sz="3600" dirty="0" smtClean="0"/>
              <a:t> die </a:t>
            </a:r>
            <a:r>
              <a:rPr lang="de-DE" sz="3600" b="1" dirty="0" smtClean="0"/>
              <a:t>Unterstimme</a:t>
            </a:r>
            <a:r>
              <a:rPr lang="de-DE" sz="3600" dirty="0" smtClean="0"/>
              <a:t>, der </a:t>
            </a:r>
            <a:r>
              <a:rPr lang="de-DE" sz="3600" b="1" dirty="0" err="1" smtClean="0"/>
              <a:t>Fauxbourdon</a:t>
            </a:r>
            <a:r>
              <a:rPr lang="de-DE" sz="3600" dirty="0" smtClean="0"/>
              <a:t> die </a:t>
            </a:r>
            <a:r>
              <a:rPr lang="de-DE" sz="3600" b="1" dirty="0" smtClean="0"/>
              <a:t>Mittelstimme</a:t>
            </a:r>
          </a:p>
          <a:p>
            <a:r>
              <a:rPr lang="de-DE" sz="3600" dirty="0" smtClean="0"/>
              <a:t>Die </a:t>
            </a:r>
            <a:r>
              <a:rPr lang="de-DE" sz="3600" dirty="0" err="1" smtClean="0"/>
              <a:t>Fauxbourdonstimme</a:t>
            </a:r>
            <a:r>
              <a:rPr lang="de-DE" sz="3600" dirty="0" smtClean="0"/>
              <a:t> wird </a:t>
            </a:r>
            <a:r>
              <a:rPr lang="de-DE" sz="3600" b="1" dirty="0" smtClean="0"/>
              <a:t>nicht notiert</a:t>
            </a:r>
          </a:p>
          <a:p>
            <a:r>
              <a:rPr lang="de-DE" sz="3600" dirty="0" smtClean="0"/>
              <a:t>Ihr Sänger folgt dem </a:t>
            </a:r>
            <a:r>
              <a:rPr lang="de-DE" sz="3600" dirty="0" err="1" smtClean="0"/>
              <a:t>Superius</a:t>
            </a:r>
            <a:r>
              <a:rPr lang="de-DE" sz="3600" dirty="0" smtClean="0"/>
              <a:t> permanent in der </a:t>
            </a:r>
            <a:r>
              <a:rPr lang="de-DE" sz="3600" b="1" dirty="0" smtClean="0"/>
              <a:t>Unterquarte</a:t>
            </a:r>
            <a:endParaRPr lang="de-DE" b="1" dirty="0" smtClean="0"/>
          </a:p>
          <a:p>
            <a:r>
              <a:rPr lang="de-DE" sz="3600" dirty="0" smtClean="0"/>
              <a:t>Der </a:t>
            </a:r>
            <a:r>
              <a:rPr lang="de-DE" sz="3600" dirty="0" err="1" smtClean="0"/>
              <a:t>Superius</a:t>
            </a:r>
            <a:r>
              <a:rPr lang="de-DE" sz="3600" dirty="0" smtClean="0"/>
              <a:t> verwendet vielfach einen </a:t>
            </a:r>
            <a:r>
              <a:rPr lang="de-DE" sz="3600" b="1" dirty="0" err="1" smtClean="0"/>
              <a:t>Cantus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prius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factus</a:t>
            </a:r>
            <a:endParaRPr lang="de-DE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Übersicht heutige Sitzung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Einführung in die Messe</a:t>
            </a:r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Liturgische Begriffsdefinition</a:t>
            </a:r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Formen des musikalischen Satzes</a:t>
            </a:r>
          </a:p>
          <a:p>
            <a:pPr>
              <a:buNone/>
            </a:pPr>
            <a:r>
              <a:rPr lang="de-DE" sz="3600" dirty="0" smtClean="0"/>
              <a:t>	- Gattungen der mehrstimmigen Messe</a:t>
            </a:r>
          </a:p>
          <a:p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Einschub: </a:t>
            </a:r>
            <a:r>
              <a:rPr lang="de-DE" b="1" dirty="0" err="1" smtClean="0"/>
              <a:t>akkordische</a:t>
            </a:r>
            <a:r>
              <a:rPr lang="de-DE" b="1" dirty="0" smtClean="0"/>
              <a:t> Satztypen</a:t>
            </a:r>
            <a:br>
              <a:rPr lang="de-DE" b="1" dirty="0" smtClean="0"/>
            </a:br>
            <a:r>
              <a:rPr lang="de-DE" b="1" dirty="0" err="1" smtClean="0"/>
              <a:t>Fauxbourdon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Dufay verwendet in seiner </a:t>
            </a:r>
            <a:r>
              <a:rPr lang="de-DE" sz="3600" i="1" dirty="0" smtClean="0"/>
              <a:t>Missa </a:t>
            </a:r>
            <a:r>
              <a:rPr lang="de-DE" sz="3600" i="1" dirty="0" err="1" smtClean="0"/>
              <a:t>Sancti</a:t>
            </a:r>
            <a:r>
              <a:rPr lang="de-DE" sz="3600" i="1" dirty="0" smtClean="0"/>
              <a:t> Jacobi</a:t>
            </a:r>
            <a:r>
              <a:rPr lang="de-DE" sz="3600" dirty="0" smtClean="0"/>
              <a:t> die </a:t>
            </a:r>
            <a:r>
              <a:rPr lang="de-DE" sz="3600" dirty="0" err="1" smtClean="0"/>
              <a:t>Fauxbourdon</a:t>
            </a:r>
            <a:r>
              <a:rPr lang="de-DE" sz="3600" dirty="0" smtClean="0"/>
              <a:t>-Technik für die </a:t>
            </a:r>
            <a:r>
              <a:rPr lang="de-DE" sz="3600" dirty="0" err="1" smtClean="0"/>
              <a:t>Communio</a:t>
            </a:r>
            <a:endParaRPr lang="de-DE" sz="3600" dirty="0" smtClean="0"/>
          </a:p>
          <a:p>
            <a:r>
              <a:rPr lang="de-DE" sz="3600" dirty="0" smtClean="0"/>
              <a:t>Der </a:t>
            </a:r>
            <a:r>
              <a:rPr lang="de-DE" sz="3600" dirty="0" err="1" smtClean="0"/>
              <a:t>Superius</a:t>
            </a:r>
            <a:r>
              <a:rPr lang="de-DE" sz="3600" dirty="0" smtClean="0"/>
              <a:t> verwendet die </a:t>
            </a:r>
            <a:r>
              <a:rPr lang="de-DE" sz="3600" dirty="0" err="1" smtClean="0"/>
              <a:t>Communio</a:t>
            </a:r>
            <a:r>
              <a:rPr lang="de-DE" sz="3600" dirty="0" smtClean="0"/>
              <a:t> „Vos </a:t>
            </a:r>
            <a:r>
              <a:rPr lang="de-DE" sz="3600" dirty="0" err="1" smtClean="0"/>
              <a:t>qui</a:t>
            </a:r>
            <a:r>
              <a:rPr lang="de-DE" sz="3600" dirty="0" smtClean="0"/>
              <a:t> </a:t>
            </a:r>
            <a:r>
              <a:rPr lang="de-DE" sz="3600" dirty="0" err="1" smtClean="0"/>
              <a:t>secuti</a:t>
            </a:r>
            <a:r>
              <a:rPr lang="de-DE" sz="3600" dirty="0" smtClean="0"/>
              <a:t>“ für das Fest des Apostels Matthäus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marL="571500" indent="-571500" algn="ctr">
              <a:buNone/>
            </a:pPr>
            <a:r>
              <a:rPr lang="de-DE" sz="4800" b="1" dirty="0" smtClean="0"/>
              <a:t>Formen des Tenorsatzes</a:t>
            </a:r>
          </a:p>
          <a:p>
            <a:pPr marL="571500" indent="-571500" algn="ctr">
              <a:buNone/>
            </a:pPr>
            <a:r>
              <a:rPr lang="de-DE" sz="4800" b="1" dirty="0" smtClean="0"/>
              <a:t>2. Der Tenor als Mittelachse des musikalischen Satzes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Ab etwa der Mitte des 15. Jahrhunderts beginnt der Tenor von seinem Platz als unterste Stimme des Satzes in dessen </a:t>
            </a:r>
            <a:r>
              <a:rPr lang="de-DE" sz="3600" b="1" dirty="0" smtClean="0"/>
              <a:t>Mitte</a:t>
            </a:r>
            <a:r>
              <a:rPr lang="de-DE" sz="3600" dirty="0" smtClean="0"/>
              <a:t> zu </a:t>
            </a:r>
            <a:r>
              <a:rPr lang="de-DE" sz="3600" dirty="0" smtClean="0"/>
              <a:t>wandern (-&gt; Johannes Regis)</a:t>
            </a:r>
            <a:endParaRPr lang="de-DE" sz="3600" dirty="0" smtClean="0"/>
          </a:p>
          <a:p>
            <a:r>
              <a:rPr lang="de-DE" sz="3600" dirty="0" smtClean="0"/>
              <a:t>Der Tenor entwickelt sich vom Fundament des Satzes zu dessen </a:t>
            </a:r>
            <a:r>
              <a:rPr lang="de-DE" sz="3600" b="1" dirty="0" smtClean="0"/>
              <a:t>Mittelachse</a:t>
            </a:r>
            <a:r>
              <a:rPr lang="de-DE" sz="3600" dirty="0" smtClean="0"/>
              <a:t>, um die sich die anderen Stimmen gruppieren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Der </a:t>
            </a:r>
            <a:r>
              <a:rPr lang="de-DE" sz="3600" b="1" dirty="0" smtClean="0"/>
              <a:t>Tenor</a:t>
            </a:r>
            <a:r>
              <a:rPr lang="de-DE" sz="3600" dirty="0" smtClean="0"/>
              <a:t> bildet die </a:t>
            </a:r>
            <a:r>
              <a:rPr lang="de-DE" sz="3600" b="1" dirty="0" smtClean="0"/>
              <a:t>Mittelachse</a:t>
            </a:r>
          </a:p>
          <a:p>
            <a:r>
              <a:rPr lang="de-DE" sz="3600" b="1" dirty="0" smtClean="0"/>
              <a:t>Bassus </a:t>
            </a:r>
            <a:r>
              <a:rPr lang="de-DE" sz="3600" dirty="0" smtClean="0"/>
              <a:t>und </a:t>
            </a:r>
            <a:r>
              <a:rPr lang="de-DE" sz="3600" b="1" dirty="0" err="1" smtClean="0"/>
              <a:t>Superiu</a:t>
            </a:r>
            <a:r>
              <a:rPr lang="de-DE" sz="3600" dirty="0" err="1" smtClean="0"/>
              <a:t>s</a:t>
            </a:r>
            <a:r>
              <a:rPr lang="de-DE" sz="3600" dirty="0" smtClean="0"/>
              <a:t> bilden mit dem </a:t>
            </a:r>
            <a:r>
              <a:rPr lang="de-DE" sz="3600" b="1" dirty="0" smtClean="0"/>
              <a:t>Tenor </a:t>
            </a:r>
            <a:r>
              <a:rPr lang="de-DE" sz="3600" dirty="0" smtClean="0"/>
              <a:t>einen </a:t>
            </a:r>
            <a:r>
              <a:rPr lang="de-DE" sz="3600" b="1" dirty="0" smtClean="0"/>
              <a:t>dreistimmigen Gerüstsatz</a:t>
            </a:r>
          </a:p>
          <a:p>
            <a:r>
              <a:rPr lang="de-DE" sz="3600" dirty="0" smtClean="0"/>
              <a:t>Der </a:t>
            </a:r>
            <a:r>
              <a:rPr lang="de-DE" sz="3600" b="1" dirty="0" smtClean="0"/>
              <a:t>Contratenor</a:t>
            </a:r>
            <a:r>
              <a:rPr lang="de-DE" sz="3600" dirty="0" smtClean="0"/>
              <a:t> hat die Funktion einer </a:t>
            </a:r>
            <a:r>
              <a:rPr lang="de-DE" sz="3600" b="1" dirty="0" smtClean="0"/>
              <a:t>Füllstimme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 cmpd="sng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de-DE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3</a:t>
            </a:r>
            <a:r>
              <a:rPr lang="de-DE" b="1" dirty="0" smtClean="0"/>
              <a:t>	</a:t>
            </a:r>
            <a:r>
              <a:rPr lang="de-DE" b="1" dirty="0" err="1" smtClean="0"/>
              <a:t>Superius</a:t>
            </a: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4</a:t>
            </a:r>
            <a:r>
              <a:rPr lang="de-DE" b="1" dirty="0" smtClean="0"/>
              <a:t>	Contratenor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1</a:t>
            </a:r>
            <a:r>
              <a:rPr lang="de-DE" b="1" dirty="0" smtClean="0"/>
              <a:t>	</a:t>
            </a:r>
            <a:r>
              <a:rPr lang="de-DE" b="1" cap="small" dirty="0" smtClean="0"/>
              <a:t>Tenor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2</a:t>
            </a:r>
            <a:r>
              <a:rPr lang="de-DE" b="1" dirty="0" smtClean="0"/>
              <a:t>	Bassus</a:t>
            </a:r>
          </a:p>
        </p:txBody>
      </p:sp>
      <p:cxnSp>
        <p:nvCxnSpPr>
          <p:cNvPr id="7" name="Gerade Verbindung 6"/>
          <p:cNvCxnSpPr/>
          <p:nvPr/>
        </p:nvCxnSpPr>
        <p:spPr>
          <a:xfrm>
            <a:off x="1835696" y="4293096"/>
            <a:ext cx="504056" cy="0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1763688" y="5445224"/>
            <a:ext cx="50405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10800000">
            <a:off x="755576" y="5445224"/>
            <a:ext cx="5760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 flipH="1" flipV="1">
            <a:off x="-1044624" y="3645024"/>
            <a:ext cx="36004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755576" y="1844824"/>
            <a:ext cx="64807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1691680" y="1844824"/>
            <a:ext cx="50405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755576" y="4293096"/>
            <a:ext cx="576064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rot="5400000" flipH="1" flipV="1">
            <a:off x="755576" y="54452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755576" y="306896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1763688" y="306896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Dieser vierstimmige Satz kann durch die Hinzufügung einer </a:t>
            </a:r>
            <a:r>
              <a:rPr lang="de-DE" sz="3600" b="1" dirty="0" smtClean="0"/>
              <a:t>zweiten </a:t>
            </a:r>
            <a:r>
              <a:rPr lang="de-DE" sz="3600" b="1" dirty="0" err="1" smtClean="0"/>
              <a:t>Contratenorstimme</a:t>
            </a:r>
            <a:r>
              <a:rPr lang="de-DE" sz="3600" b="1" dirty="0" smtClean="0"/>
              <a:t> </a:t>
            </a:r>
            <a:r>
              <a:rPr lang="de-DE" sz="3600" dirty="0" smtClean="0"/>
              <a:t>zum </a:t>
            </a:r>
            <a:r>
              <a:rPr lang="de-DE" sz="3600" b="1" dirty="0" smtClean="0"/>
              <a:t>fünfstimmigen Satz </a:t>
            </a:r>
            <a:r>
              <a:rPr lang="de-DE" sz="3600" dirty="0" smtClean="0"/>
              <a:t>erweitert werden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ln cmpd="sng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3</a:t>
            </a:r>
            <a:r>
              <a:rPr lang="de-DE" b="1" dirty="0" smtClean="0"/>
              <a:t>	</a:t>
            </a:r>
            <a:r>
              <a:rPr lang="de-DE" b="1" dirty="0" err="1" smtClean="0"/>
              <a:t>Superius</a:t>
            </a: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4</a:t>
            </a:r>
            <a:r>
              <a:rPr lang="de-DE" b="1" dirty="0" smtClean="0"/>
              <a:t>	Contratenor I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1</a:t>
            </a:r>
            <a:r>
              <a:rPr lang="de-DE" b="1" dirty="0" smtClean="0"/>
              <a:t>	</a:t>
            </a:r>
            <a:r>
              <a:rPr lang="de-DE" b="1" cap="small" dirty="0" smtClean="0"/>
              <a:t>Tenor</a:t>
            </a:r>
          </a:p>
          <a:p>
            <a:pPr>
              <a:buNone/>
            </a:pPr>
            <a:endParaRPr lang="de-DE" b="1" cap="small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5</a:t>
            </a:r>
            <a:r>
              <a:rPr lang="de-DE" b="1" dirty="0" smtClean="0"/>
              <a:t>	Contratenor II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	</a:t>
            </a:r>
            <a:r>
              <a:rPr lang="de-DE" b="1" dirty="0" smtClean="0">
                <a:solidFill>
                  <a:srgbClr val="FF0000"/>
                </a:solidFill>
              </a:rPr>
              <a:t>2</a:t>
            </a:r>
            <a:r>
              <a:rPr lang="de-DE" b="1" dirty="0" smtClean="0"/>
              <a:t>	Bassus</a:t>
            </a:r>
          </a:p>
        </p:txBody>
      </p:sp>
      <p:cxnSp>
        <p:nvCxnSpPr>
          <p:cNvPr id="7" name="Gerade Verbindung 6"/>
          <p:cNvCxnSpPr/>
          <p:nvPr/>
        </p:nvCxnSpPr>
        <p:spPr>
          <a:xfrm>
            <a:off x="1835696" y="4005064"/>
            <a:ext cx="504056" cy="0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1763688" y="6093296"/>
            <a:ext cx="50405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10800000">
            <a:off x="755576" y="6093296"/>
            <a:ext cx="5760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 flipH="1" flipV="1">
            <a:off x="-1368660" y="3969060"/>
            <a:ext cx="424847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755576" y="1844824"/>
            <a:ext cx="64807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1691680" y="1844824"/>
            <a:ext cx="50405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755576" y="4077072"/>
            <a:ext cx="576064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rot="5400000" flipH="1" flipV="1">
            <a:off x="755576" y="54452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755576" y="292494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1763688" y="2924944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755576" y="501317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1763688" y="5013176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	</a:t>
            </a:r>
            <a:r>
              <a:rPr lang="de-DE" sz="4000" b="1" dirty="0" smtClean="0"/>
              <a:t>Beispiel für den vierstimmigen Satz mit Mittelachse:</a:t>
            </a:r>
          </a:p>
          <a:p>
            <a:pPr algn="ctr">
              <a:buNone/>
            </a:pPr>
            <a:r>
              <a:rPr lang="de-DE" sz="4000" dirty="0" smtClean="0"/>
              <a:t>	</a:t>
            </a:r>
            <a:r>
              <a:rPr lang="de-DE" sz="4000" b="1" dirty="0" err="1" smtClean="0"/>
              <a:t>Josquin</a:t>
            </a:r>
            <a:r>
              <a:rPr lang="de-DE" sz="4000" b="1" dirty="0" smtClean="0"/>
              <a:t> des </a:t>
            </a:r>
            <a:r>
              <a:rPr lang="de-DE" sz="4000" b="1" dirty="0" err="1" smtClean="0"/>
              <a:t>Prez</a:t>
            </a:r>
            <a:endParaRPr lang="de-DE" sz="4000" b="1" dirty="0" smtClean="0"/>
          </a:p>
          <a:p>
            <a:pPr algn="ctr">
              <a:buNone/>
            </a:pPr>
            <a:r>
              <a:rPr lang="de-DE" sz="4000" b="1" dirty="0" smtClean="0"/>
              <a:t>(um 1450-1521)</a:t>
            </a:r>
          </a:p>
          <a:p>
            <a:pPr algn="ctr">
              <a:buNone/>
            </a:pPr>
            <a:r>
              <a:rPr lang="de-DE" sz="4000" dirty="0" smtClean="0"/>
              <a:t>	</a:t>
            </a:r>
            <a:r>
              <a:rPr lang="de-DE" sz="4000" i="1" dirty="0" smtClean="0"/>
              <a:t>Missa Gaudeamus, Kyrie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2. Der Tenor als Mittelachse des musikalischen Satzes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de-DE" dirty="0" err="1" smtClean="0"/>
              <a:t>Josquin</a:t>
            </a:r>
            <a:r>
              <a:rPr lang="de-DE" dirty="0" smtClean="0"/>
              <a:t> verwendet für seine Messe den </a:t>
            </a:r>
            <a:r>
              <a:rPr lang="de-DE" b="1" dirty="0" smtClean="0"/>
              <a:t>Introitus</a:t>
            </a:r>
            <a:r>
              <a:rPr lang="de-DE" dirty="0" smtClean="0"/>
              <a:t> „Gaudeamus </a:t>
            </a:r>
            <a:r>
              <a:rPr lang="de-DE" dirty="0" err="1" smtClean="0"/>
              <a:t>omnes</a:t>
            </a:r>
            <a:r>
              <a:rPr lang="de-DE" dirty="0" smtClean="0"/>
              <a:t> in Domino“ zum Fest Allerheiligen</a:t>
            </a:r>
          </a:p>
          <a:p>
            <a:r>
              <a:rPr lang="de-DE" dirty="0" smtClean="0"/>
              <a:t>Der Introitus wird im Tenor der Messe in langen Noten, sogenannten „</a:t>
            </a:r>
            <a:r>
              <a:rPr lang="de-DE" b="1" dirty="0" smtClean="0"/>
              <a:t>Pfundnoten</a:t>
            </a:r>
            <a:r>
              <a:rPr lang="de-DE" dirty="0" smtClean="0"/>
              <a:t>“ durchgeführt</a:t>
            </a:r>
          </a:p>
          <a:p>
            <a:r>
              <a:rPr lang="de-DE" dirty="0" smtClean="0"/>
              <a:t>Dabei wird die Choralmelodie nicht durchgehend exakt übernommen, sondern deutlich </a:t>
            </a:r>
            <a:r>
              <a:rPr lang="de-DE" b="1" dirty="0" smtClean="0"/>
              <a:t>verziert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Gattungen der mehrstimmigen Messe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3600" dirty="0" smtClean="0"/>
              <a:t>Neben der eben behandelten </a:t>
            </a:r>
            <a:r>
              <a:rPr lang="de-DE" sz="3600" b="1" dirty="0" smtClean="0"/>
              <a:t>Tenormesse</a:t>
            </a:r>
            <a:r>
              <a:rPr lang="de-DE" sz="3600" dirty="0" smtClean="0"/>
              <a:t> </a:t>
            </a:r>
            <a:r>
              <a:rPr lang="de-DE" sz="3600" dirty="0" smtClean="0"/>
              <a:t>oder </a:t>
            </a:r>
            <a:r>
              <a:rPr lang="de-DE" sz="3600" b="1" dirty="0" err="1" smtClean="0"/>
              <a:t>Cantus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firmus</a:t>
            </a:r>
            <a:r>
              <a:rPr lang="de-DE" sz="3600" b="1" dirty="0" smtClean="0"/>
              <a:t>-Messe</a:t>
            </a:r>
            <a:r>
              <a:rPr lang="de-DE" sz="3600" dirty="0" smtClean="0"/>
              <a:t> mit geistlichen Vorlagen gibt </a:t>
            </a:r>
            <a:r>
              <a:rPr lang="de-DE" sz="3600" dirty="0" smtClean="0"/>
              <a:t>es weitere Gattungen der mehrstimmigen Messe, wie etwa</a:t>
            </a:r>
          </a:p>
          <a:p>
            <a:pPr>
              <a:buFontTx/>
              <a:buChar char="-"/>
            </a:pPr>
            <a:r>
              <a:rPr lang="de-DE" sz="3600" dirty="0" smtClean="0"/>
              <a:t>Die </a:t>
            </a:r>
            <a:r>
              <a:rPr lang="de-DE" sz="3600" dirty="0" err="1" smtClean="0"/>
              <a:t>Cantus</a:t>
            </a:r>
            <a:r>
              <a:rPr lang="de-DE" sz="3600" dirty="0" smtClean="0"/>
              <a:t> </a:t>
            </a:r>
            <a:r>
              <a:rPr lang="de-DE" sz="3600" dirty="0" err="1" smtClean="0"/>
              <a:t>firmus</a:t>
            </a:r>
            <a:r>
              <a:rPr lang="de-DE" sz="3600" dirty="0" smtClean="0"/>
              <a:t>-Messe, die eine weltliche Vorlage verwendet (z. B. </a:t>
            </a:r>
            <a:r>
              <a:rPr lang="de-DE" sz="3600" dirty="0" err="1" smtClean="0"/>
              <a:t>Dufays</a:t>
            </a:r>
            <a:r>
              <a:rPr lang="de-DE" sz="3600" i="1" dirty="0" smtClean="0"/>
              <a:t> Missa Se la </a:t>
            </a:r>
            <a:r>
              <a:rPr lang="de-DE" sz="3600" i="1" dirty="0" err="1" smtClean="0"/>
              <a:t>face</a:t>
            </a:r>
            <a:r>
              <a:rPr lang="de-DE" sz="3600" i="1" dirty="0" smtClean="0"/>
              <a:t> </a:t>
            </a:r>
            <a:r>
              <a:rPr lang="de-DE" sz="3600" i="1" dirty="0" err="1" smtClean="0"/>
              <a:t>ay</a:t>
            </a:r>
            <a:r>
              <a:rPr lang="de-DE" sz="3600" i="1" dirty="0" smtClean="0"/>
              <a:t> pale</a:t>
            </a:r>
            <a:r>
              <a:rPr lang="de-DE" sz="36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sz="3500" b="1" dirty="0" smtClean="0"/>
              <a:t>Definition:</a:t>
            </a:r>
          </a:p>
          <a:p>
            <a:pPr>
              <a:buNone/>
            </a:pPr>
            <a:endParaRPr lang="de-DE" sz="1200" dirty="0"/>
          </a:p>
          <a:p>
            <a:pPr>
              <a:buNone/>
            </a:pPr>
            <a:r>
              <a:rPr lang="de-DE" sz="3900" dirty="0" smtClean="0"/>
              <a:t>	</a:t>
            </a:r>
            <a:r>
              <a:rPr lang="de-DE" sz="3900" b="1" dirty="0" smtClean="0"/>
              <a:t>[Die] Messe ist nach katholischer Lehre die in Gestalt eines Mahlopfers vollzogene </a:t>
            </a:r>
            <a:r>
              <a:rPr lang="de-DE" sz="3900" b="1" dirty="0" smtClean="0">
                <a:solidFill>
                  <a:srgbClr val="FF0000"/>
                </a:solidFill>
              </a:rPr>
              <a:t>sakramentale Vergegenwärtigung des Erlösungswirkens Jesu Christi</a:t>
            </a:r>
            <a:r>
              <a:rPr lang="de-DE" sz="3900" b="1" dirty="0" smtClean="0"/>
              <a:t>, vor allem seines </a:t>
            </a:r>
            <a:r>
              <a:rPr lang="de-DE" sz="3900" b="1" dirty="0" smtClean="0">
                <a:solidFill>
                  <a:srgbClr val="FF0000"/>
                </a:solidFill>
              </a:rPr>
              <a:t>Kreuzesopfers</a:t>
            </a:r>
            <a:r>
              <a:rPr lang="de-DE" sz="3900" b="1" dirty="0" smtClean="0"/>
              <a:t>.</a:t>
            </a:r>
          </a:p>
          <a:p>
            <a:pPr algn="r">
              <a:buNone/>
            </a:pPr>
            <a:r>
              <a:rPr lang="de-DE" dirty="0" smtClean="0"/>
              <a:t>			</a:t>
            </a:r>
            <a:r>
              <a:rPr lang="de-DE" sz="3000" dirty="0" smtClean="0"/>
              <a:t>Riemann-Musiklexikon, </a:t>
            </a:r>
            <a:r>
              <a:rPr lang="de-DE" sz="3000" dirty="0" err="1" smtClean="0"/>
              <a:t>Sachteil</a:t>
            </a:r>
            <a:r>
              <a:rPr lang="de-DE" sz="3000" dirty="0" smtClean="0"/>
              <a:t>, </a:t>
            </a:r>
          </a:p>
          <a:p>
            <a:pPr algn="r">
              <a:buNone/>
            </a:pPr>
            <a:r>
              <a:rPr lang="de-DE" sz="3000" dirty="0" smtClean="0"/>
              <a:t>Mainz u.a. 1967, S. 563.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Gattungen der mehrstimmigen Messe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Die </a:t>
            </a:r>
            <a:r>
              <a:rPr lang="de-DE" b="1" dirty="0" err="1" smtClean="0"/>
              <a:t>Kanonmesse</a:t>
            </a:r>
            <a:r>
              <a:rPr lang="de-DE" dirty="0" smtClean="0"/>
              <a:t>, deren Satzteile </a:t>
            </a:r>
            <a:r>
              <a:rPr lang="de-DE" dirty="0" smtClean="0"/>
              <a:t>als Kanon </a:t>
            </a:r>
            <a:r>
              <a:rPr lang="de-DE" dirty="0" smtClean="0"/>
              <a:t>gebaut </a:t>
            </a:r>
            <a:r>
              <a:rPr lang="de-DE" dirty="0" smtClean="0"/>
              <a:t>sind (z. B. </a:t>
            </a:r>
            <a:r>
              <a:rPr lang="de-DE" dirty="0" err="1" smtClean="0"/>
              <a:t>Ockeghems</a:t>
            </a:r>
            <a:r>
              <a:rPr lang="de-DE" dirty="0" smtClean="0"/>
              <a:t> </a:t>
            </a:r>
            <a:r>
              <a:rPr lang="de-DE" i="1" dirty="0" smtClean="0"/>
              <a:t>Missa </a:t>
            </a:r>
            <a:r>
              <a:rPr lang="de-DE" i="1" dirty="0" err="1" smtClean="0"/>
              <a:t>Prolationum</a:t>
            </a:r>
            <a:r>
              <a:rPr lang="de-DE" dirty="0" smtClean="0"/>
              <a:t>)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Die </a:t>
            </a:r>
            <a:r>
              <a:rPr lang="de-DE" dirty="0" smtClean="0"/>
              <a:t>völlig </a:t>
            </a:r>
            <a:r>
              <a:rPr lang="de-DE" b="1" dirty="0" smtClean="0"/>
              <a:t>frei komponierte Messe </a:t>
            </a:r>
            <a:r>
              <a:rPr lang="de-DE" dirty="0" smtClean="0"/>
              <a:t>(zumeist als </a:t>
            </a:r>
            <a:r>
              <a:rPr lang="de-DE" i="1" dirty="0" smtClean="0"/>
              <a:t>Missa </a:t>
            </a:r>
            <a:r>
              <a:rPr lang="de-DE" i="1" dirty="0" smtClean="0"/>
              <a:t>sine </a:t>
            </a:r>
            <a:r>
              <a:rPr lang="de-DE" i="1" dirty="0" err="1" smtClean="0"/>
              <a:t>nomine</a:t>
            </a:r>
            <a:r>
              <a:rPr lang="de-DE" i="1" dirty="0" smtClean="0"/>
              <a:t> </a:t>
            </a:r>
            <a:r>
              <a:rPr lang="de-DE" dirty="0" smtClean="0"/>
              <a:t>betitelt)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Die </a:t>
            </a:r>
            <a:r>
              <a:rPr lang="de-DE" b="1" dirty="0" smtClean="0"/>
              <a:t>Parodiemesse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Gattungen der mehrstimmigen Messe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de-DE" sz="3600" dirty="0" smtClean="0"/>
              <a:t>Die </a:t>
            </a:r>
            <a:r>
              <a:rPr lang="de-DE" sz="3600" b="1" dirty="0" smtClean="0"/>
              <a:t>Parodiemesse</a:t>
            </a:r>
            <a:r>
              <a:rPr lang="de-DE" sz="3600" dirty="0" smtClean="0"/>
              <a:t> gewinnt im 16. Jahrhundert eine große Bedeutung</a:t>
            </a:r>
          </a:p>
          <a:p>
            <a:r>
              <a:rPr lang="de-DE" sz="3600" dirty="0" smtClean="0"/>
              <a:t>Die Gattungsbezeichnung meint, dass ein Komponist für seine Messe das Werk eines anderen Komponisten als </a:t>
            </a:r>
            <a:r>
              <a:rPr lang="de-DE" sz="3600" b="1" dirty="0" smtClean="0"/>
              <a:t>Vorlage</a:t>
            </a:r>
            <a:r>
              <a:rPr lang="de-DE" sz="3600" dirty="0" smtClean="0"/>
              <a:t> nimmt, es „parodiert</a:t>
            </a:r>
            <a:r>
              <a:rPr lang="de-DE" sz="3600" dirty="0" smtClean="0"/>
              <a:t>“</a:t>
            </a:r>
          </a:p>
          <a:p>
            <a:r>
              <a:rPr lang="de-DE" sz="3600" dirty="0" smtClean="0"/>
              <a:t>Dabei wird der </a:t>
            </a:r>
            <a:r>
              <a:rPr lang="de-DE" sz="3600" b="1" dirty="0" smtClean="0"/>
              <a:t>komplette Stimmenverband </a:t>
            </a:r>
            <a:r>
              <a:rPr lang="de-DE" sz="3600" dirty="0" smtClean="0"/>
              <a:t>der Vorlage verwendet, nicht nur eine Einzelstimme wie in der </a:t>
            </a:r>
            <a:r>
              <a:rPr lang="de-DE" sz="3600" dirty="0" err="1" smtClean="0"/>
              <a:t>Cantus</a:t>
            </a:r>
            <a:r>
              <a:rPr lang="de-DE" sz="3600" dirty="0" smtClean="0"/>
              <a:t> </a:t>
            </a:r>
            <a:r>
              <a:rPr lang="de-DE" sz="3600" dirty="0" err="1" smtClean="0"/>
              <a:t>firmus</a:t>
            </a:r>
            <a:r>
              <a:rPr lang="de-DE" sz="3600" dirty="0" smtClean="0"/>
              <a:t>-Messe</a:t>
            </a:r>
            <a:endParaRPr lang="de-DE" sz="3600" dirty="0" smtClean="0"/>
          </a:p>
          <a:p>
            <a:pPr>
              <a:buNone/>
            </a:pPr>
            <a:endParaRPr lang="de-DE" sz="36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Gattungen der mehrstimmigen Messe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r>
              <a:rPr lang="de-DE" sz="3600" dirty="0" smtClean="0"/>
              <a:t>Die Vorlage kann eine </a:t>
            </a:r>
            <a:r>
              <a:rPr lang="de-DE" sz="3600" b="1" dirty="0" smtClean="0"/>
              <a:t>Motette</a:t>
            </a:r>
            <a:r>
              <a:rPr lang="de-DE" sz="3600" dirty="0" smtClean="0"/>
              <a:t> oder eine </a:t>
            </a:r>
            <a:r>
              <a:rPr lang="de-DE" sz="3600" b="1" dirty="0" smtClean="0"/>
              <a:t>Chanson</a:t>
            </a:r>
            <a:r>
              <a:rPr lang="de-DE" sz="3600" dirty="0" smtClean="0"/>
              <a:t> oder ein </a:t>
            </a:r>
            <a:r>
              <a:rPr lang="de-DE" sz="3600" b="1" dirty="0" smtClean="0"/>
              <a:t>Madrigal</a:t>
            </a:r>
            <a:r>
              <a:rPr lang="de-DE" sz="3600" dirty="0" smtClean="0"/>
              <a:t> sein</a:t>
            </a:r>
          </a:p>
          <a:p>
            <a:r>
              <a:rPr lang="de-DE" sz="3600" dirty="0" smtClean="0"/>
              <a:t>In der Ästhetik der Renaissance gilt die Verwendung der Komposition eines anderen Komponisten als Vorlage für das eigene Werk als Ehrung des anderen Komponisten</a:t>
            </a:r>
          </a:p>
          <a:p>
            <a:r>
              <a:rPr lang="de-DE" sz="3600" dirty="0" smtClean="0"/>
              <a:t>Bisweilen werden auch eigene Werke parodiert</a:t>
            </a:r>
            <a:endParaRPr lang="de-DE" sz="3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Gattungen der mehrstimmigen Messe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b="1" dirty="0" smtClean="0"/>
              <a:t>Beispiel für </a:t>
            </a:r>
            <a:r>
              <a:rPr lang="de-DE" b="1" dirty="0" smtClean="0"/>
              <a:t>eine Parodiemesse:</a:t>
            </a:r>
          </a:p>
          <a:p>
            <a:pPr>
              <a:buNone/>
            </a:pPr>
            <a:endParaRPr lang="de-DE" b="1" dirty="0" smtClean="0"/>
          </a:p>
          <a:p>
            <a:pPr algn="ctr">
              <a:buNone/>
            </a:pPr>
            <a:r>
              <a:rPr lang="de-DE" sz="3600" b="1" dirty="0" smtClean="0"/>
              <a:t>Giovanni </a:t>
            </a:r>
            <a:r>
              <a:rPr lang="de-DE" sz="3600" b="1" dirty="0" err="1" smtClean="0"/>
              <a:t>Pierluigi</a:t>
            </a:r>
            <a:r>
              <a:rPr lang="de-DE" sz="3600" b="1" dirty="0" smtClean="0"/>
              <a:t> da Palestrina (1514/24-1594)</a:t>
            </a:r>
          </a:p>
          <a:p>
            <a:pPr algn="ctr">
              <a:buNone/>
            </a:pPr>
            <a:r>
              <a:rPr lang="de-DE" sz="3600" i="1" dirty="0" smtClean="0"/>
              <a:t>Missa Benedicta es</a:t>
            </a:r>
          </a:p>
          <a:p>
            <a:pPr algn="ctr">
              <a:buNone/>
            </a:pPr>
            <a:r>
              <a:rPr lang="de-DE" sz="3600" b="1" dirty="0" smtClean="0"/>
              <a:t>Über</a:t>
            </a:r>
            <a:endParaRPr lang="de-DE" sz="3600" b="1" dirty="0" smtClean="0"/>
          </a:p>
          <a:p>
            <a:pPr algn="ctr">
              <a:buNone/>
            </a:pPr>
            <a:r>
              <a:rPr lang="de-DE" sz="3600" dirty="0" smtClean="0"/>
              <a:t>	</a:t>
            </a:r>
            <a:r>
              <a:rPr lang="de-DE" sz="3600" b="1" dirty="0" err="1" smtClean="0"/>
              <a:t>Josquin</a:t>
            </a:r>
            <a:r>
              <a:rPr lang="de-DE" sz="3600" b="1" dirty="0" smtClean="0"/>
              <a:t> des </a:t>
            </a:r>
            <a:r>
              <a:rPr lang="de-DE" sz="3600" b="1" dirty="0" err="1" smtClean="0"/>
              <a:t>Prez</a:t>
            </a:r>
            <a:r>
              <a:rPr lang="de-DE" sz="3600" b="1" dirty="0" smtClean="0"/>
              <a:t> (</a:t>
            </a:r>
            <a:r>
              <a:rPr lang="de-DE" sz="3600" b="1" dirty="0" smtClean="0"/>
              <a:t>um 1450-1521)</a:t>
            </a:r>
          </a:p>
          <a:p>
            <a:pPr algn="ctr">
              <a:buNone/>
            </a:pPr>
            <a:r>
              <a:rPr lang="de-DE" sz="3600" dirty="0" smtClean="0"/>
              <a:t>	</a:t>
            </a:r>
            <a:r>
              <a:rPr lang="de-DE" sz="3600" i="1" dirty="0" smtClean="0"/>
              <a:t>Motette Benedicta es</a:t>
            </a:r>
            <a:endParaRPr lang="de-DE" sz="3600" i="1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 Messe ist also </a:t>
            </a:r>
            <a:r>
              <a:rPr lang="de-DE" b="1" dirty="0" smtClean="0"/>
              <a:t>prinzipiell Liturgie</a:t>
            </a:r>
            <a:r>
              <a:rPr lang="de-DE" dirty="0" smtClean="0"/>
              <a:t>, Gottesdienst, und </a:t>
            </a:r>
            <a:r>
              <a:rPr lang="de-DE" b="1" dirty="0" smtClean="0"/>
              <a:t>prinzipiell keine musikalische Gattung</a:t>
            </a:r>
          </a:p>
          <a:p>
            <a:r>
              <a:rPr lang="de-DE" dirty="0" smtClean="0"/>
              <a:t>Zur </a:t>
            </a:r>
            <a:r>
              <a:rPr lang="de-DE" b="1" dirty="0" smtClean="0"/>
              <a:t>musikalischen Gattung </a:t>
            </a:r>
            <a:r>
              <a:rPr lang="de-DE" dirty="0" smtClean="0"/>
              <a:t>wird die Messe erst in </a:t>
            </a:r>
            <a:r>
              <a:rPr lang="de-DE" b="1" dirty="0" smtClean="0"/>
              <a:t>zweiter Linie</a:t>
            </a:r>
            <a:r>
              <a:rPr lang="de-DE" dirty="0" smtClean="0"/>
              <a:t>, indem </a:t>
            </a:r>
            <a:r>
              <a:rPr lang="de-DE" b="1" dirty="0" smtClean="0"/>
              <a:t>wenige, bestimmte Einzelelemente</a:t>
            </a:r>
            <a:r>
              <a:rPr lang="de-DE" dirty="0" smtClean="0"/>
              <a:t> der Messe vertont und zu einer </a:t>
            </a:r>
            <a:r>
              <a:rPr lang="de-DE" b="1" dirty="0" smtClean="0"/>
              <a:t>eigenständigen, mehrstimmigen musikalischen Form</a:t>
            </a:r>
            <a:r>
              <a:rPr lang="de-DE" dirty="0" smtClean="0"/>
              <a:t> entwickelt werden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 Messe als </a:t>
            </a:r>
            <a:r>
              <a:rPr lang="de-DE" b="1" dirty="0" smtClean="0"/>
              <a:t>eigenständige, mehrstimmige musikalische Form </a:t>
            </a:r>
            <a:r>
              <a:rPr lang="de-DE" dirty="0" smtClean="0"/>
              <a:t>umfasst die </a:t>
            </a:r>
            <a:r>
              <a:rPr lang="de-DE" b="1" dirty="0" err="1" smtClean="0"/>
              <a:t>Ordinariumssätze</a:t>
            </a:r>
            <a:r>
              <a:rPr lang="de-DE" dirty="0" smtClean="0"/>
              <a:t> der </a:t>
            </a:r>
            <a:r>
              <a:rPr lang="de-DE" dirty="0" err="1" smtClean="0"/>
              <a:t>Messliturgie</a:t>
            </a:r>
            <a:r>
              <a:rPr lang="de-DE" dirty="0" smtClean="0"/>
              <a:t>:</a:t>
            </a:r>
          </a:p>
          <a:p>
            <a:pPr>
              <a:buNone/>
            </a:pPr>
            <a:r>
              <a:rPr lang="de-DE" dirty="0"/>
              <a:t>	</a:t>
            </a:r>
            <a:r>
              <a:rPr lang="de-DE" b="1" dirty="0" smtClean="0"/>
              <a:t>- Kyrie</a:t>
            </a:r>
          </a:p>
          <a:p>
            <a:pPr>
              <a:buNone/>
            </a:pPr>
            <a:r>
              <a:rPr lang="de-DE" b="1" dirty="0"/>
              <a:t>	</a:t>
            </a:r>
            <a:r>
              <a:rPr lang="de-DE" b="1" dirty="0" smtClean="0"/>
              <a:t>- Gloria</a:t>
            </a:r>
          </a:p>
          <a:p>
            <a:pPr>
              <a:buNone/>
            </a:pPr>
            <a:r>
              <a:rPr lang="de-DE" b="1" dirty="0"/>
              <a:t>	</a:t>
            </a:r>
            <a:r>
              <a:rPr lang="de-DE" b="1" dirty="0" smtClean="0"/>
              <a:t>- Credo</a:t>
            </a:r>
          </a:p>
          <a:p>
            <a:pPr>
              <a:buNone/>
            </a:pPr>
            <a:r>
              <a:rPr lang="de-DE" b="1" dirty="0"/>
              <a:t>	</a:t>
            </a:r>
            <a:r>
              <a:rPr lang="de-DE" b="1" dirty="0" smtClean="0"/>
              <a:t>- Sanctus</a:t>
            </a:r>
          </a:p>
          <a:p>
            <a:pPr>
              <a:buNone/>
            </a:pPr>
            <a:r>
              <a:rPr lang="de-DE" b="1" dirty="0"/>
              <a:t>	</a:t>
            </a:r>
            <a:r>
              <a:rPr lang="de-DE" b="1" dirty="0" smtClean="0"/>
              <a:t>- </a:t>
            </a:r>
            <a:r>
              <a:rPr lang="de-DE" b="1" dirty="0" err="1" smtClean="0"/>
              <a:t>Agnus</a:t>
            </a:r>
            <a:r>
              <a:rPr lang="de-DE" b="1" dirty="0" smtClean="0"/>
              <a:t> </a:t>
            </a:r>
            <a:r>
              <a:rPr lang="de-DE" b="1" dirty="0" err="1" smtClean="0"/>
              <a:t>dei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Die Messe als </a:t>
            </a:r>
            <a:r>
              <a:rPr lang="de-DE" sz="3600" b="1" dirty="0" smtClean="0"/>
              <a:t>eigenständige, mehrstimmige musikalische Form </a:t>
            </a:r>
            <a:r>
              <a:rPr lang="de-DE" sz="3600" dirty="0" smtClean="0"/>
              <a:t>umfasst damit nur einen </a:t>
            </a:r>
            <a:r>
              <a:rPr lang="de-DE" sz="3600" b="1" dirty="0" smtClean="0"/>
              <a:t>Teil</a:t>
            </a:r>
            <a:r>
              <a:rPr lang="de-DE" sz="3600" dirty="0" smtClean="0"/>
              <a:t> der gesamten </a:t>
            </a:r>
            <a:r>
              <a:rPr lang="de-DE" sz="3600" dirty="0" err="1" smtClean="0"/>
              <a:t>Messliturgie</a:t>
            </a:r>
            <a:endParaRPr lang="de-DE" sz="3600" dirty="0" smtClean="0"/>
          </a:p>
          <a:p>
            <a:r>
              <a:rPr lang="de-DE" sz="3600" dirty="0" smtClean="0"/>
              <a:t>Nicht vertont werden (in der </a:t>
            </a:r>
            <a:r>
              <a:rPr lang="de-DE" sz="3600" dirty="0" smtClean="0"/>
              <a:t>Regel) </a:t>
            </a:r>
            <a:r>
              <a:rPr lang="de-DE" sz="3600" dirty="0" smtClean="0"/>
              <a:t>die Texte des </a:t>
            </a:r>
            <a:r>
              <a:rPr lang="de-DE" sz="3600" b="1" dirty="0" smtClean="0"/>
              <a:t>Propriums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Messe: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	</a:t>
            </a:r>
            <a:r>
              <a:rPr lang="de-DE" sz="3600" b="1" dirty="0" smtClean="0"/>
              <a:t>Ordinarium Missae – Begriffsdefinition:</a:t>
            </a:r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Die Texte des </a:t>
            </a:r>
            <a:r>
              <a:rPr lang="de-DE" sz="3600" b="1" dirty="0" smtClean="0"/>
              <a:t>Ordinariums</a:t>
            </a:r>
            <a:r>
              <a:rPr lang="de-DE" sz="3600" dirty="0" smtClean="0"/>
              <a:t> </a:t>
            </a:r>
            <a:r>
              <a:rPr lang="de-DE" sz="3600" dirty="0" smtClean="0"/>
              <a:t>(von </a:t>
            </a:r>
            <a:r>
              <a:rPr lang="de-DE" sz="3600" dirty="0" smtClean="0"/>
              <a:t>lat. „</a:t>
            </a:r>
            <a:r>
              <a:rPr lang="de-DE" sz="3600" dirty="0" err="1" smtClean="0"/>
              <a:t>ordinarius</a:t>
            </a:r>
            <a:r>
              <a:rPr lang="de-DE" sz="3600" dirty="0" smtClean="0"/>
              <a:t>“ = </a:t>
            </a:r>
            <a:r>
              <a:rPr lang="de-DE" sz="3600" dirty="0" smtClean="0"/>
              <a:t>gewöhnlich)</a:t>
            </a:r>
            <a:endParaRPr lang="de-DE" sz="3600" dirty="0" smtClean="0"/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bleiben in jeder Messe </a:t>
            </a:r>
            <a:r>
              <a:rPr lang="de-DE" sz="3600" b="1" dirty="0" smtClean="0"/>
              <a:t>gleich</a:t>
            </a:r>
          </a:p>
          <a:p>
            <a:pPr>
              <a:buNone/>
            </a:pPr>
            <a:r>
              <a:rPr lang="de-DE" sz="3600" dirty="0"/>
              <a:t>	</a:t>
            </a:r>
            <a:r>
              <a:rPr lang="de-DE" sz="3600" dirty="0" smtClean="0"/>
              <a:t>- bleiben in jeder Messe </a:t>
            </a:r>
            <a:r>
              <a:rPr lang="de-DE" sz="3600" b="1" dirty="0" smtClean="0"/>
              <a:t>am selben Or</a:t>
            </a:r>
            <a:r>
              <a:rPr lang="de-DE" sz="3600" dirty="0" smtClean="0"/>
              <a:t>t im Ablauf der Liturgie</a:t>
            </a:r>
            <a:endParaRPr lang="de-DE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1349</Words>
  <Application>Microsoft Office PowerPoint</Application>
  <PresentationFormat>Bildschirmpräsentation (4:3)</PresentationFormat>
  <Paragraphs>267</Paragraphs>
  <Slides>53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53</vt:i4>
      </vt:variant>
    </vt:vector>
  </HeadingPairs>
  <TitlesOfParts>
    <vt:vector size="54" baseType="lpstr">
      <vt:lpstr>Larissa-Design</vt:lpstr>
      <vt:lpstr>Musikgeschichte der europäischen Neuzeit</vt:lpstr>
      <vt:lpstr>Sinn und Funktion des Repertoriums</vt:lpstr>
      <vt:lpstr>Übersicht</vt:lpstr>
      <vt:lpstr>Übersicht heutige Sitzung</vt:lpstr>
      <vt:lpstr>Die Messe: Begriffsdefinition</vt:lpstr>
      <vt:lpstr>Die Messe: Begriffsdefinition</vt:lpstr>
      <vt:lpstr>Die Messe: Begriffsdefinition</vt:lpstr>
      <vt:lpstr>Die Messe: Begriffsdefinition</vt:lpstr>
      <vt:lpstr>Die Messe: Begriffsdefinition</vt:lpstr>
      <vt:lpstr>Die Messe: Begriffsdefinition</vt:lpstr>
      <vt:lpstr>Der Ablauf der Messliturgie</vt:lpstr>
      <vt:lpstr>Der Ablauf der Messliturgie (Ordinariumsteile sind unterstrichen)</vt:lpstr>
      <vt:lpstr>Der Ablauf der Messliturgie</vt:lpstr>
      <vt:lpstr>Der Ablauf der Messliturgie</vt:lpstr>
      <vt:lpstr>Der Ablauf der Messliturgie</vt:lpstr>
      <vt:lpstr>Der Ablauf der Messliturgie</vt:lpstr>
      <vt:lpstr>Die Messe: Begriffsdefinition</vt:lpstr>
      <vt:lpstr>Folie 18</vt:lpstr>
      <vt:lpstr>Die Messe: Formen des musikalischen Satzes</vt:lpstr>
      <vt:lpstr>Die Messe: Formen des musikalischen Satzes</vt:lpstr>
      <vt:lpstr>Folie 21</vt:lpstr>
      <vt:lpstr>1. Der Tenor als Fundamentstimme des Satzes</vt:lpstr>
      <vt:lpstr>1. Der Tenor als Fundamentstimme des Satzes</vt:lpstr>
      <vt:lpstr>1. Der Tenor als Fundamentstimme des Satzes</vt:lpstr>
      <vt:lpstr>1. Der Tenor als Fundamentstimme des Satzes: Isorhythmie</vt:lpstr>
      <vt:lpstr>1. Der Tenor als Fundamentstimme des Satzes: Isorhythmie</vt:lpstr>
      <vt:lpstr>1. Der Tenor als Fundamentstimme des Satzes: Isorhythmie</vt:lpstr>
      <vt:lpstr>1. Der Tenor als Fundamentstimme des Satzes: Isorhythmie</vt:lpstr>
      <vt:lpstr>1. Der Tenor als Fundamentstimme des Satzes: Isorhythmie</vt:lpstr>
      <vt:lpstr>1. Der Tenor als Fundamentstimme des Satzes: Isorhythmie</vt:lpstr>
      <vt:lpstr>1. Der Tenor als Fundamentstimme des Satzes</vt:lpstr>
      <vt:lpstr>1. Der Tenor als Fundamentstimme des Satzes</vt:lpstr>
      <vt:lpstr>1. Der Tenor als Fundamentstimme des Satzes</vt:lpstr>
      <vt:lpstr>1. Der Tenor als Fundamentstimme des Satzes</vt:lpstr>
      <vt:lpstr>Folie 35</vt:lpstr>
      <vt:lpstr>Einschub: akkordische Satztypen</vt:lpstr>
      <vt:lpstr>Einschub: akkordische Satztypen</vt:lpstr>
      <vt:lpstr>Einschub: akkordische Satztypen Fauxbourdon</vt:lpstr>
      <vt:lpstr>Einschub: akkordische Satztypen Fauxbourdon</vt:lpstr>
      <vt:lpstr>Einschub: akkordische Satztypen Fauxbourdon</vt:lpstr>
      <vt:lpstr>Folie 41</vt:lpstr>
      <vt:lpstr>2. Der Tenor als Mittelachse des musikalischen Satzes</vt:lpstr>
      <vt:lpstr>2. Der Tenor als Mittelachse des musikalischen Satzes</vt:lpstr>
      <vt:lpstr>2. Der Tenor als Mittelachse des musikalischen Satzes</vt:lpstr>
      <vt:lpstr>2. Der Tenor als Mittelachse des musikalischen Satzes</vt:lpstr>
      <vt:lpstr>2. Der Tenor als Mittelachse des musikalischen Satzes</vt:lpstr>
      <vt:lpstr>2. Der Tenor als Mittelachse des musikalischen Satzes</vt:lpstr>
      <vt:lpstr>2. Der Tenor als Mittelachse des musikalischen Satzes</vt:lpstr>
      <vt:lpstr>Gattungen der mehrstimmigen Messe</vt:lpstr>
      <vt:lpstr>Gattungen der mehrstimmigen Messe</vt:lpstr>
      <vt:lpstr>Gattungen der mehrstimmigen Messe</vt:lpstr>
      <vt:lpstr>Gattungen der mehrstimmigen Messe</vt:lpstr>
      <vt:lpstr>Gattungen der mehrstimmigen Messe</vt:lpstr>
    </vt:vector>
  </TitlesOfParts>
  <Company>Universitaet Wuerzburg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Musikgeschichte der europäischen Neuzeit</dc:title>
  <dc:creator>mad38na</dc:creator>
  <cp:lastModifiedBy>mad38na</cp:lastModifiedBy>
  <cp:revision>212</cp:revision>
  <dcterms:created xsi:type="dcterms:W3CDTF">2011-10-26T14:53:58Z</dcterms:created>
  <dcterms:modified xsi:type="dcterms:W3CDTF">2011-10-28T09:55:35Z</dcterms:modified>
</cp:coreProperties>
</file>