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8" r:id="rId5"/>
    <p:sldId id="267" r:id="rId6"/>
    <p:sldId id="269" r:id="rId7"/>
    <p:sldId id="260" r:id="rId8"/>
    <p:sldId id="266" r:id="rId9"/>
    <p:sldId id="261" r:id="rId10"/>
    <p:sldId id="262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25" autoAdjust="0"/>
  </p:normalViewPr>
  <p:slideViewPr>
    <p:cSldViewPr>
      <p:cViewPr>
        <p:scale>
          <a:sx n="70" d="100"/>
          <a:sy n="70" d="100"/>
        </p:scale>
        <p:origin x="-116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DDA4B-FBF6-4707-A39E-04D27E0F4A87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8108E-57CE-4ADF-A6AD-D8EE8FC63B8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2A3F-BCD7-4D0C-886D-60B33B605093}" type="datetimeFigureOut">
              <a:rPr lang="de-DE" smtClean="0"/>
              <a:pPr/>
              <a:t>03.02.2012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6000" b="1" dirty="0" smtClean="0"/>
              <a:t>Musikgeschichte der europäischen Neuzeit</a:t>
            </a:r>
            <a:endParaRPr lang="de-DE" sz="6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de-DE" sz="4400" b="1" dirty="0" smtClean="0"/>
          </a:p>
          <a:p>
            <a:r>
              <a:rPr lang="de-DE" sz="4400" b="1" dirty="0" smtClean="0"/>
              <a:t>Repertorium zur Vorlesung</a:t>
            </a:r>
            <a:endParaRPr lang="de-DE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Mozart: Symphonie in C KV 551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0120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Molto allegro</a:t>
            </a:r>
          </a:p>
          <a:p>
            <a:pPr>
              <a:buNone/>
            </a:pPr>
            <a:r>
              <a:rPr lang="de-DE" i="1" dirty="0" smtClean="0"/>
              <a:t>Exposition</a:t>
            </a:r>
          </a:p>
          <a:p>
            <a:pPr>
              <a:buNone/>
            </a:pPr>
            <a:r>
              <a:rPr lang="de-DE" dirty="0" smtClean="0"/>
              <a:t>T. 1	„Hauptthema“; T. 35 </a:t>
            </a:r>
            <a:r>
              <a:rPr lang="de-DE" dirty="0" err="1" smtClean="0"/>
              <a:t>kontrapunkt</a:t>
            </a:r>
            <a:r>
              <a:rPr lang="de-DE" dirty="0" smtClean="0"/>
              <a:t>. Verarbeitung</a:t>
            </a:r>
          </a:p>
          <a:p>
            <a:pPr>
              <a:buNone/>
            </a:pPr>
            <a:r>
              <a:rPr lang="de-DE" dirty="0" smtClean="0"/>
              <a:t>T. 74	Seitensatz, </a:t>
            </a:r>
            <a:r>
              <a:rPr lang="de-DE" dirty="0" err="1" smtClean="0"/>
              <a:t>Seitenthema+Hauptsatzmotive</a:t>
            </a:r>
            <a:endParaRPr lang="de-DE" dirty="0" smtClean="0"/>
          </a:p>
          <a:p>
            <a:pPr>
              <a:buNone/>
            </a:pPr>
            <a:r>
              <a:rPr lang="de-DE" i="1" dirty="0" smtClean="0"/>
              <a:t>Durchführung</a:t>
            </a:r>
          </a:p>
          <a:p>
            <a:pPr>
              <a:buNone/>
            </a:pPr>
            <a:r>
              <a:rPr lang="de-DE" dirty="0" smtClean="0"/>
              <a:t>T. 158	Beginn m. „Hauptthema“, dann Kombination mit Motiv aus T. </a:t>
            </a:r>
            <a:r>
              <a:rPr lang="de-DE" dirty="0" smtClean="0"/>
              <a:t>64ff</a:t>
            </a:r>
          </a:p>
          <a:p>
            <a:pPr>
              <a:buNone/>
            </a:pPr>
            <a:r>
              <a:rPr lang="de-DE" dirty="0" smtClean="0"/>
              <a:t>T. 189	F-Dur als </a:t>
            </a:r>
            <a:r>
              <a:rPr lang="de-DE" dirty="0" err="1" smtClean="0"/>
              <a:t>harmon</a:t>
            </a:r>
            <a:r>
              <a:rPr lang="de-DE" dirty="0" smtClean="0"/>
              <a:t>. „Wendepunkt“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T. </a:t>
            </a:r>
            <a:r>
              <a:rPr lang="de-DE" dirty="0" smtClean="0"/>
              <a:t>214</a:t>
            </a:r>
            <a:r>
              <a:rPr lang="de-DE" smtClean="0"/>
              <a:t>	</a:t>
            </a:r>
            <a:r>
              <a:rPr lang="de-DE" smtClean="0"/>
              <a:t>e-Moll!</a:t>
            </a:r>
            <a:endParaRPr lang="de-DE" dirty="0" smtClean="0"/>
          </a:p>
          <a:p>
            <a:pPr>
              <a:buNone/>
            </a:pPr>
            <a:r>
              <a:rPr lang="de-DE" i="1" dirty="0" smtClean="0"/>
              <a:t>Reprise</a:t>
            </a:r>
          </a:p>
          <a:p>
            <a:pPr>
              <a:buNone/>
            </a:pPr>
            <a:r>
              <a:rPr lang="de-DE" dirty="0" smtClean="0"/>
              <a:t>Ab T. 225</a:t>
            </a:r>
          </a:p>
          <a:p>
            <a:pPr>
              <a:buNone/>
            </a:pPr>
            <a:r>
              <a:rPr lang="de-DE" i="1" dirty="0" smtClean="0"/>
              <a:t>Coda</a:t>
            </a:r>
          </a:p>
          <a:p>
            <a:pPr>
              <a:buNone/>
            </a:pPr>
            <a:r>
              <a:rPr lang="de-DE" dirty="0" smtClean="0"/>
              <a:t>Ab T. </a:t>
            </a:r>
            <a:r>
              <a:rPr lang="de-DE" dirty="0" smtClean="0"/>
              <a:t>359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 algn="ctr">
              <a:buNone/>
            </a:pPr>
            <a:endParaRPr lang="de-DE" sz="4800" b="1" dirty="0" smtClean="0"/>
          </a:p>
          <a:p>
            <a:pPr algn="ctr">
              <a:buNone/>
            </a:pPr>
            <a:r>
              <a:rPr lang="de-DE" sz="5400" b="1" dirty="0" smtClean="0"/>
              <a:t>Die Symphonie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Symphonie – Die Anfänge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Die Konzertsymphonie entwickelt sich aus der dreiteilige ital. </a:t>
            </a:r>
            <a:r>
              <a:rPr lang="de-DE" dirty="0" err="1" smtClean="0"/>
              <a:t>Opernsinfonia</a:t>
            </a:r>
            <a:r>
              <a:rPr lang="de-DE" dirty="0" smtClean="0"/>
              <a:t> des 18. Jh.</a:t>
            </a:r>
          </a:p>
          <a:p>
            <a:r>
              <a:rPr lang="de-DE" dirty="0" smtClean="0"/>
              <a:t>Typisch sind Signal- und </a:t>
            </a:r>
            <a:r>
              <a:rPr lang="de-DE" dirty="0" err="1" smtClean="0"/>
              <a:t>Dreiklangsmotivik</a:t>
            </a:r>
            <a:r>
              <a:rPr lang="de-DE" dirty="0" smtClean="0"/>
              <a:t> am Satzbeginn.</a:t>
            </a:r>
          </a:p>
          <a:p>
            <a:r>
              <a:rPr lang="de-DE" dirty="0" smtClean="0"/>
              <a:t>Mit der Ausbreitung des Konzertwesens im 18. Jh. entsteht die Konzertsymphonie.</a:t>
            </a:r>
          </a:p>
          <a:p>
            <a:r>
              <a:rPr lang="de-DE" dirty="0" smtClean="0"/>
              <a:t>Herausragender Vertreter ist Giovanni Battista </a:t>
            </a:r>
            <a:r>
              <a:rPr lang="de-DE" dirty="0" err="1" smtClean="0"/>
              <a:t>Sammartini</a:t>
            </a:r>
            <a:r>
              <a:rPr lang="de-DE" dirty="0" smtClean="0"/>
              <a:t>, dessen Werke sich ab den 1740er Jahren in ganz Europa verbreiteten.</a:t>
            </a:r>
          </a:p>
          <a:p>
            <a:r>
              <a:rPr lang="de-DE" dirty="0" smtClean="0"/>
              <a:t>Die Symphonien waren </a:t>
            </a:r>
            <a:r>
              <a:rPr lang="de-DE" dirty="0" err="1" smtClean="0"/>
              <a:t>dreisätzig</a:t>
            </a:r>
            <a:r>
              <a:rPr lang="de-DE" dirty="0" smtClean="0"/>
              <a:t>, der vierstimmige Streichersatz beherrschend.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Symphonie – Die Anfänge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Ergänzt wurde der Streichersatz durch Hörner im Tutti und </a:t>
            </a:r>
            <a:r>
              <a:rPr lang="de-DE" dirty="0" err="1" smtClean="0"/>
              <a:t>colla</a:t>
            </a:r>
            <a:r>
              <a:rPr lang="de-DE" dirty="0" smtClean="0"/>
              <a:t> </a:t>
            </a:r>
            <a:r>
              <a:rPr lang="de-DE" dirty="0" err="1" smtClean="0"/>
              <a:t>parte</a:t>
            </a:r>
            <a:r>
              <a:rPr lang="de-DE" dirty="0" smtClean="0"/>
              <a:t> spielende Oboen.</a:t>
            </a:r>
          </a:p>
          <a:p>
            <a:r>
              <a:rPr lang="de-DE" dirty="0" smtClean="0"/>
              <a:t>Obligate Bläserpartien finden sich erst ab den 1760er Jahren.</a:t>
            </a:r>
          </a:p>
          <a:p>
            <a:r>
              <a:rPr lang="de-DE" dirty="0" smtClean="0"/>
              <a:t>Für die weitere Entwicklung ist in erster Linie das Mannheimer Hoforchester von Bedeutung.</a:t>
            </a:r>
          </a:p>
          <a:p>
            <a:r>
              <a:rPr lang="de-DE" dirty="0" smtClean="0"/>
              <a:t>Stilbildend war Johann </a:t>
            </a:r>
            <a:r>
              <a:rPr lang="de-DE" dirty="0" err="1" smtClean="0"/>
              <a:t>Stamitz</a:t>
            </a:r>
            <a:r>
              <a:rPr lang="de-DE" dirty="0" smtClean="0"/>
              <a:t>, der die </a:t>
            </a:r>
            <a:r>
              <a:rPr lang="de-DE" dirty="0" err="1" smtClean="0"/>
              <a:t>Dreisätzigkeit</a:t>
            </a:r>
            <a:r>
              <a:rPr lang="de-DE" dirty="0" smtClean="0"/>
              <a:t> mit dem Menuett zur </a:t>
            </a:r>
            <a:r>
              <a:rPr lang="de-DE" dirty="0" err="1" smtClean="0"/>
              <a:t>Viersätzigkeit</a:t>
            </a:r>
            <a:r>
              <a:rPr lang="de-DE" dirty="0" smtClean="0"/>
              <a:t> erweiterte.</a:t>
            </a:r>
          </a:p>
          <a:p>
            <a:r>
              <a:rPr lang="de-DE" dirty="0" smtClean="0"/>
              <a:t>Auch das übergeordnete, großräumige Formdenken in Harmonie und Metrik geht auf </a:t>
            </a:r>
            <a:r>
              <a:rPr lang="de-DE" dirty="0" err="1" smtClean="0"/>
              <a:t>Stamitz</a:t>
            </a:r>
            <a:r>
              <a:rPr lang="de-DE" dirty="0" smtClean="0"/>
              <a:t> zurück.</a:t>
            </a:r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 algn="ctr">
              <a:buNone/>
            </a:pPr>
            <a:r>
              <a:rPr lang="de-DE" sz="4800" b="1" dirty="0" smtClean="0"/>
              <a:t>Wolfgang Amadeus Mozart</a:t>
            </a:r>
          </a:p>
          <a:p>
            <a:pPr algn="ctr">
              <a:buNone/>
            </a:pPr>
            <a:r>
              <a:rPr lang="de-DE" sz="4800" b="1" dirty="0" smtClean="0"/>
              <a:t>Symphonie in C-Dur KV 551</a:t>
            </a:r>
          </a:p>
          <a:p>
            <a:pPr algn="ctr">
              <a:buNone/>
            </a:pPr>
            <a:r>
              <a:rPr lang="de-DE" sz="4800" b="1" dirty="0" smtClean="0"/>
              <a:t>„Jupiter-Symphonie“</a:t>
            </a:r>
          </a:p>
          <a:p>
            <a:pPr algn="ctr">
              <a:buNone/>
            </a:pPr>
            <a:r>
              <a:rPr lang="de-DE" sz="4000" b="1" dirty="0" smtClean="0"/>
              <a:t>(August 1788)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Mozart: Symphonie in C KV 551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Literatur:</a:t>
            </a:r>
          </a:p>
          <a:p>
            <a:r>
              <a:rPr lang="de-DE" dirty="0" smtClean="0"/>
              <a:t>Stefan Kunze, Mozart. Jupiter-Sinfonie, Meisterwerke der Musik Bd. 50, München 1988.</a:t>
            </a:r>
          </a:p>
          <a:p>
            <a:r>
              <a:rPr lang="de-DE" dirty="0" smtClean="0"/>
              <a:t>Das Mozart-Handbuch Bd. 1, Mozarts Orchesterwerke und Konzerte, </a:t>
            </a:r>
            <a:r>
              <a:rPr lang="de-DE" dirty="0" err="1" smtClean="0"/>
              <a:t>Laaber</a:t>
            </a:r>
            <a:r>
              <a:rPr lang="de-DE" dirty="0" smtClean="0"/>
              <a:t> 2007.</a:t>
            </a:r>
            <a:endParaRPr lang="de-D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Mozart: Symphonie in C KV 551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6856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Allegro vivace</a:t>
            </a:r>
          </a:p>
          <a:p>
            <a:pPr>
              <a:buNone/>
            </a:pPr>
            <a:r>
              <a:rPr lang="de-DE" i="1" dirty="0" smtClean="0"/>
              <a:t>Exposition</a:t>
            </a:r>
          </a:p>
          <a:p>
            <a:pPr>
              <a:buNone/>
            </a:pPr>
            <a:r>
              <a:rPr lang="de-DE" dirty="0" smtClean="0"/>
              <a:t>T. 1	</a:t>
            </a:r>
            <a:r>
              <a:rPr lang="de-DE" dirty="0" smtClean="0"/>
              <a:t>„Hauptthema“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T. 24 </a:t>
            </a:r>
            <a:r>
              <a:rPr lang="de-DE" dirty="0" smtClean="0"/>
              <a:t>„Überleitung“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T. 56	Seitensatz, Thema I</a:t>
            </a:r>
          </a:p>
          <a:p>
            <a:pPr>
              <a:buNone/>
            </a:pPr>
            <a:r>
              <a:rPr lang="de-DE" dirty="0" smtClean="0"/>
              <a:t>T. 101 Seitensatz, Thema II</a:t>
            </a:r>
          </a:p>
          <a:p>
            <a:pPr>
              <a:buNone/>
            </a:pPr>
            <a:r>
              <a:rPr lang="de-DE" i="1" dirty="0" smtClean="0"/>
              <a:t>Durchführung</a:t>
            </a:r>
          </a:p>
          <a:p>
            <a:pPr>
              <a:buNone/>
            </a:pPr>
            <a:r>
              <a:rPr lang="de-DE" dirty="0" smtClean="0"/>
              <a:t>T. 123 Seitensatzthema II in Es-Dur</a:t>
            </a:r>
          </a:p>
          <a:p>
            <a:pPr>
              <a:buNone/>
            </a:pPr>
            <a:r>
              <a:rPr lang="de-DE" dirty="0" smtClean="0"/>
              <a:t>T. 161 </a:t>
            </a:r>
            <a:r>
              <a:rPr lang="de-DE" dirty="0" smtClean="0"/>
              <a:t>„Hauptthema“ </a:t>
            </a:r>
            <a:r>
              <a:rPr lang="de-DE" dirty="0" smtClean="0"/>
              <a:t>in F-Dur</a:t>
            </a:r>
          </a:p>
          <a:p>
            <a:pPr>
              <a:buNone/>
            </a:pPr>
            <a:r>
              <a:rPr lang="de-DE" dirty="0" smtClean="0"/>
              <a:t>T. 171 a-Moll (=</a:t>
            </a:r>
            <a:r>
              <a:rPr lang="de-DE" dirty="0" err="1" smtClean="0"/>
              <a:t>Tp</a:t>
            </a:r>
            <a:r>
              <a:rPr lang="de-DE" dirty="0" smtClean="0"/>
              <a:t>, Fernpunkt)</a:t>
            </a:r>
          </a:p>
          <a:p>
            <a:pPr>
              <a:buNone/>
            </a:pPr>
            <a:r>
              <a:rPr lang="de-DE" i="1" dirty="0" smtClean="0"/>
              <a:t>Reprise </a:t>
            </a:r>
          </a:p>
          <a:p>
            <a:pPr>
              <a:buNone/>
            </a:pPr>
            <a:r>
              <a:rPr lang="de-DE" dirty="0" smtClean="0"/>
              <a:t>Ab T. 189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Mozart: Symphonie in C KV 551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b="1" dirty="0" smtClean="0"/>
              <a:t>Andante Cantabile</a:t>
            </a:r>
          </a:p>
          <a:p>
            <a:pPr>
              <a:buNone/>
            </a:pPr>
            <a:r>
              <a:rPr lang="de-DE" i="1" dirty="0" smtClean="0"/>
              <a:t>Exposition</a:t>
            </a:r>
          </a:p>
          <a:p>
            <a:pPr>
              <a:buNone/>
            </a:pPr>
            <a:r>
              <a:rPr lang="de-DE" dirty="0" smtClean="0"/>
              <a:t>T. 1	Hauptthema</a:t>
            </a:r>
          </a:p>
          <a:p>
            <a:pPr>
              <a:buNone/>
            </a:pPr>
            <a:r>
              <a:rPr lang="de-DE" dirty="0" smtClean="0"/>
              <a:t>T. 18	Seitensatz in c-Moll</a:t>
            </a:r>
          </a:p>
          <a:p>
            <a:pPr>
              <a:buNone/>
            </a:pPr>
            <a:r>
              <a:rPr lang="de-DE" i="1" dirty="0" smtClean="0"/>
              <a:t>Durchführung</a:t>
            </a:r>
          </a:p>
          <a:p>
            <a:pPr>
              <a:buNone/>
            </a:pPr>
            <a:r>
              <a:rPr lang="de-DE" dirty="0" smtClean="0"/>
              <a:t>T. 44	Seitensatzmotiv, keine Verarbeitung</a:t>
            </a:r>
          </a:p>
          <a:p>
            <a:pPr>
              <a:buNone/>
            </a:pPr>
            <a:r>
              <a:rPr lang="de-DE" i="1" dirty="0" smtClean="0"/>
              <a:t>Reprise</a:t>
            </a:r>
          </a:p>
          <a:p>
            <a:pPr>
              <a:buNone/>
            </a:pPr>
            <a:r>
              <a:rPr lang="de-DE" dirty="0" smtClean="0"/>
              <a:t>T. 60	Beginn mit zweitem Einsatz des </a:t>
            </a:r>
            <a:r>
              <a:rPr lang="de-DE" dirty="0" err="1" smtClean="0"/>
              <a:t>Hauptth</a:t>
            </a:r>
            <a:r>
              <a:rPr lang="de-DE" dirty="0" smtClean="0"/>
              <a:t>.</a:t>
            </a:r>
          </a:p>
          <a:p>
            <a:pPr>
              <a:buNone/>
            </a:pPr>
            <a:r>
              <a:rPr lang="de-DE" i="1" dirty="0" smtClean="0"/>
              <a:t>Coda</a:t>
            </a:r>
          </a:p>
          <a:p>
            <a:pPr>
              <a:buNone/>
            </a:pPr>
            <a:r>
              <a:rPr lang="de-DE" dirty="0" smtClean="0"/>
              <a:t>T. 92</a:t>
            </a:r>
            <a:endParaRPr lang="de-D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Mozart: Symphonie in C KV 551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err="1" smtClean="0"/>
              <a:t>Menuetto</a:t>
            </a:r>
            <a:r>
              <a:rPr lang="de-DE" b="1" dirty="0" smtClean="0"/>
              <a:t>. Allegretto</a:t>
            </a:r>
          </a:p>
          <a:p>
            <a:r>
              <a:rPr lang="de-DE" dirty="0" smtClean="0"/>
              <a:t>Zweiter </a:t>
            </a:r>
            <a:r>
              <a:rPr lang="de-DE" dirty="0" err="1" smtClean="0"/>
              <a:t>Menuettteil</a:t>
            </a:r>
            <a:r>
              <a:rPr lang="de-DE" dirty="0" smtClean="0"/>
              <a:t> durchführungsartig, „Reprise“ in T. 28 (aber G-Dur = V. Stufe)</a:t>
            </a:r>
          </a:p>
          <a:p>
            <a:pPr>
              <a:buNone/>
            </a:pPr>
            <a:r>
              <a:rPr lang="de-DE" i="1" dirty="0" smtClean="0"/>
              <a:t>Trio</a:t>
            </a:r>
          </a:p>
          <a:p>
            <a:r>
              <a:rPr lang="de-DE" dirty="0" smtClean="0"/>
              <a:t>Reduzierte Besetzung (gattungsüblich)</a:t>
            </a:r>
          </a:p>
          <a:p>
            <a:r>
              <a:rPr lang="de-DE" dirty="0" smtClean="0"/>
              <a:t>Spiel mit Metrik und Harmonik! (T. 1ff)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Bildschirmpräsentation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Larissa-Design</vt:lpstr>
      <vt:lpstr>Musikgeschichte der europäischen Neuzeit</vt:lpstr>
      <vt:lpstr>Folie 2</vt:lpstr>
      <vt:lpstr>Die Symphonie – Die Anfänge</vt:lpstr>
      <vt:lpstr>Die Symphonie – Die Anfänge</vt:lpstr>
      <vt:lpstr>Folie 5</vt:lpstr>
      <vt:lpstr>Mozart: Symphonie in C KV 551</vt:lpstr>
      <vt:lpstr>Mozart: Symphonie in C KV 551</vt:lpstr>
      <vt:lpstr>Mozart: Symphonie in C KV 551</vt:lpstr>
      <vt:lpstr>Mozart: Symphonie in C KV 551</vt:lpstr>
      <vt:lpstr>Mozart: Symphonie in C KV 551</vt:lpstr>
    </vt:vector>
  </TitlesOfParts>
  <Company>Universitaet Wuerzburg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Musikgeschichte der europäischen Neuzeit</dc:title>
  <dc:creator>mad38na</dc:creator>
  <cp:lastModifiedBy>mad38na</cp:lastModifiedBy>
  <cp:revision>2398</cp:revision>
  <dcterms:created xsi:type="dcterms:W3CDTF">2011-10-26T14:53:58Z</dcterms:created>
  <dcterms:modified xsi:type="dcterms:W3CDTF">2012-02-03T10:19:38Z</dcterms:modified>
</cp:coreProperties>
</file>