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s/slide47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0"/>
  </p:notes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304" r:id="rId12"/>
    <p:sldId id="267" r:id="rId13"/>
    <p:sldId id="268" r:id="rId14"/>
    <p:sldId id="269" r:id="rId15"/>
    <p:sldId id="270" r:id="rId16"/>
    <p:sldId id="272" r:id="rId17"/>
    <p:sldId id="271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  <p:sldId id="296" r:id="rId42"/>
    <p:sldId id="297" r:id="rId43"/>
    <p:sldId id="298" r:id="rId44"/>
    <p:sldId id="299" r:id="rId45"/>
    <p:sldId id="300" r:id="rId46"/>
    <p:sldId id="301" r:id="rId47"/>
    <p:sldId id="302" r:id="rId48"/>
    <p:sldId id="303" r:id="rId49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825" autoAdjust="0"/>
  </p:normalViewPr>
  <p:slideViewPr>
    <p:cSldViewPr>
      <p:cViewPr>
        <p:scale>
          <a:sx n="70" d="100"/>
          <a:sy n="70" d="100"/>
        </p:scale>
        <p:origin x="-1164" y="-19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2DDA4B-FBF6-4707-A39E-04D27E0F4A87}" type="datetimeFigureOut">
              <a:rPr lang="de-DE" smtClean="0"/>
              <a:pPr/>
              <a:t>26.01.2012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948108E-57CE-4ADF-A6AD-D8EE8FC63B81}" type="slidenum">
              <a:rPr lang="de-DE" smtClean="0"/>
              <a:pPr/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48108E-57CE-4ADF-A6AD-D8EE8FC63B81}" type="slidenum">
              <a:rPr lang="de-DE" smtClean="0"/>
              <a:pPr/>
              <a:t>6</a:t>
            </a:fld>
            <a:endParaRPr lang="de-DE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A2A3F-BCD7-4D0C-886D-60B33B605093}" type="datetimeFigureOut">
              <a:rPr lang="de-DE" smtClean="0"/>
              <a:pPr/>
              <a:t>26.01.2012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D70CB-43CE-4B2E-B2C7-FFB6C0278EB4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A2A3F-BCD7-4D0C-886D-60B33B605093}" type="datetimeFigureOut">
              <a:rPr lang="de-DE" smtClean="0"/>
              <a:pPr/>
              <a:t>26.01.2012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D70CB-43CE-4B2E-B2C7-FFB6C0278EB4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A2A3F-BCD7-4D0C-886D-60B33B605093}" type="datetimeFigureOut">
              <a:rPr lang="de-DE" smtClean="0"/>
              <a:pPr/>
              <a:t>26.01.2012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D70CB-43CE-4B2E-B2C7-FFB6C0278EB4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A2A3F-BCD7-4D0C-886D-60B33B605093}" type="datetimeFigureOut">
              <a:rPr lang="de-DE" smtClean="0"/>
              <a:pPr/>
              <a:t>26.01.2012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D70CB-43CE-4B2E-B2C7-FFB6C0278EB4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A2A3F-BCD7-4D0C-886D-60B33B605093}" type="datetimeFigureOut">
              <a:rPr lang="de-DE" smtClean="0"/>
              <a:pPr/>
              <a:t>26.01.2012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D70CB-43CE-4B2E-B2C7-FFB6C0278EB4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A2A3F-BCD7-4D0C-886D-60B33B605093}" type="datetimeFigureOut">
              <a:rPr lang="de-DE" smtClean="0"/>
              <a:pPr/>
              <a:t>26.01.2012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D70CB-43CE-4B2E-B2C7-FFB6C0278EB4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A2A3F-BCD7-4D0C-886D-60B33B605093}" type="datetimeFigureOut">
              <a:rPr lang="de-DE" smtClean="0"/>
              <a:pPr/>
              <a:t>26.01.2012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D70CB-43CE-4B2E-B2C7-FFB6C0278EB4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A2A3F-BCD7-4D0C-886D-60B33B605093}" type="datetimeFigureOut">
              <a:rPr lang="de-DE" smtClean="0"/>
              <a:pPr/>
              <a:t>26.01.2012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D70CB-43CE-4B2E-B2C7-FFB6C0278EB4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A2A3F-BCD7-4D0C-886D-60B33B605093}" type="datetimeFigureOut">
              <a:rPr lang="de-DE" smtClean="0"/>
              <a:pPr/>
              <a:t>26.01.2012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D70CB-43CE-4B2E-B2C7-FFB6C0278EB4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A2A3F-BCD7-4D0C-886D-60B33B605093}" type="datetimeFigureOut">
              <a:rPr lang="de-DE" smtClean="0"/>
              <a:pPr/>
              <a:t>26.01.2012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D70CB-43CE-4B2E-B2C7-FFB6C0278EB4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4A2A3F-BCD7-4D0C-886D-60B33B605093}" type="datetimeFigureOut">
              <a:rPr lang="de-DE" smtClean="0"/>
              <a:pPr/>
              <a:t>26.01.2012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D70CB-43CE-4B2E-B2C7-FFB6C0278EB4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4A2A3F-BCD7-4D0C-886D-60B33B605093}" type="datetimeFigureOut">
              <a:rPr lang="de-DE" smtClean="0"/>
              <a:pPr/>
              <a:t>26.01.2012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DD70CB-43CE-4B2E-B2C7-FFB6C0278EB4}" type="slidenum">
              <a:rPr lang="de-DE" smtClean="0"/>
              <a:pPr/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de-DE" sz="6000" b="1" dirty="0" smtClean="0"/>
              <a:t>Musikgeschichte der europäischen Neuzeit</a:t>
            </a:r>
            <a:endParaRPr lang="de-DE" sz="6000" b="1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/>
          </a:bodyPr>
          <a:lstStyle/>
          <a:p>
            <a:endParaRPr lang="de-DE" sz="4400" b="1" dirty="0" smtClean="0"/>
          </a:p>
          <a:p>
            <a:r>
              <a:rPr lang="de-DE" sz="4400" b="1" dirty="0" smtClean="0"/>
              <a:t>Repertorium zur Vorlesung</a:t>
            </a:r>
            <a:endParaRPr lang="de-DE" sz="4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b="1" dirty="0" smtClean="0"/>
              <a:t>Das Streichquartett</a:t>
            </a:r>
            <a:br>
              <a:rPr lang="de-DE" b="1" dirty="0" smtClean="0"/>
            </a:br>
            <a:r>
              <a:rPr lang="de-DE" b="1" dirty="0" smtClean="0"/>
              <a:t>Zur Vorgeschichte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69160"/>
          </a:xfrm>
        </p:spPr>
        <p:txBody>
          <a:bodyPr>
            <a:normAutofit fontScale="92500" lnSpcReduction="10000"/>
          </a:bodyPr>
          <a:lstStyle/>
          <a:p>
            <a:r>
              <a:rPr lang="de-DE" dirty="0" smtClean="0"/>
              <a:t>Besonders die österr. </a:t>
            </a:r>
            <a:r>
              <a:rPr lang="de-DE" b="1" dirty="0" smtClean="0"/>
              <a:t>Quartett-Divertimenti </a:t>
            </a:r>
            <a:r>
              <a:rPr lang="de-DE" dirty="0" smtClean="0"/>
              <a:t>sind für die Ausbildung des Streichquartetts von Bedeutung.</a:t>
            </a:r>
          </a:p>
          <a:p>
            <a:r>
              <a:rPr lang="de-DE" dirty="0" smtClean="0"/>
              <a:t>Auch die frühen, um 1757 entstandenen Haydn-Quartette gehören zu den Quartett-Divertimenti. Sie haben vielfach zwei Menuette und einen langsamen Mittelsatz, bisweilen auch einen langsamen Kopfsatz (op. 1/3).</a:t>
            </a:r>
          </a:p>
          <a:p>
            <a:r>
              <a:rPr lang="de-DE" dirty="0" smtClean="0"/>
              <a:t>Entscheidend ist die Loslösung des vierstimmigen Satzes vom Generalbass und die Ablösung der Violone durch das Violoncello.</a:t>
            </a:r>
            <a:endParaRPr lang="de-DE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de-DE" b="1" dirty="0" smtClean="0"/>
              <a:t>Vorbemerkung</a:t>
            </a:r>
          </a:p>
          <a:p>
            <a:pPr>
              <a:buNone/>
            </a:pPr>
            <a:endParaRPr lang="de-DE" b="1" dirty="0" smtClean="0"/>
          </a:p>
          <a:p>
            <a:pPr>
              <a:buNone/>
            </a:pPr>
            <a:r>
              <a:rPr lang="de-DE" b="1" dirty="0" smtClean="0"/>
              <a:t>	Die nachfolgenden Analysen geben zumeist nur die wichtigen formalen Anhaltspunkte wieder und sollen somit die eigene Analyse unterstützen.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de-DE" dirty="0" smtClean="0"/>
          </a:p>
          <a:p>
            <a:pPr>
              <a:buNone/>
            </a:pPr>
            <a:endParaRPr lang="de-DE" dirty="0" smtClean="0"/>
          </a:p>
          <a:p>
            <a:pPr algn="ctr">
              <a:buNone/>
            </a:pPr>
            <a:r>
              <a:rPr lang="de-DE" sz="4800" b="1" dirty="0" smtClean="0"/>
              <a:t>Joseph Haydn</a:t>
            </a:r>
          </a:p>
          <a:p>
            <a:pPr algn="ctr">
              <a:buNone/>
            </a:pPr>
            <a:r>
              <a:rPr lang="de-DE" sz="4800" b="1" dirty="0" smtClean="0"/>
              <a:t>Streichquartett in C-Dur</a:t>
            </a:r>
          </a:p>
          <a:p>
            <a:pPr algn="ctr">
              <a:buNone/>
            </a:pPr>
            <a:r>
              <a:rPr lang="de-DE" sz="4800" b="1" dirty="0" smtClean="0"/>
              <a:t>op. 33 Nr. 4 (</a:t>
            </a:r>
            <a:r>
              <a:rPr lang="de-DE" sz="4800" b="1" dirty="0" err="1" smtClean="0"/>
              <a:t>olim</a:t>
            </a:r>
            <a:r>
              <a:rPr lang="de-DE" sz="4800" b="1" dirty="0" smtClean="0"/>
              <a:t> 3) </a:t>
            </a:r>
            <a:endParaRPr lang="de-DE" sz="4800" b="1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b="1" dirty="0" smtClean="0"/>
              <a:t>Haydn: Streichquartett in C op. 33/4</a:t>
            </a:r>
            <a:endParaRPr lang="de-DE" b="1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smtClean="0"/>
              <a:t>Die 1781 von Haydn nach zehnjähriger Pause in der </a:t>
            </a:r>
            <a:r>
              <a:rPr lang="de-DE" dirty="0" err="1" smtClean="0"/>
              <a:t>Quartettkomposition</a:t>
            </a:r>
            <a:r>
              <a:rPr lang="de-DE" dirty="0" smtClean="0"/>
              <a:t> verfassten sechs Streichquartette op. 33 gelten als Meilenstein in der Gattung des Streichquartetts.</a:t>
            </a:r>
          </a:p>
          <a:p>
            <a:r>
              <a:rPr lang="de-DE" dirty="0" smtClean="0"/>
              <a:t>In einem Brief vom Dezember 1781 hebt Haydn die Bedeutung der Quartette selbst hervor: </a:t>
            </a:r>
            <a:r>
              <a:rPr lang="de-DE" i="1" dirty="0" smtClean="0"/>
              <a:t>„sie sind auf eine </a:t>
            </a:r>
            <a:r>
              <a:rPr lang="de-DE" i="1" dirty="0" err="1" smtClean="0"/>
              <a:t>gantz</a:t>
            </a:r>
            <a:r>
              <a:rPr lang="de-DE" i="1" dirty="0" smtClean="0"/>
              <a:t> neue besondere </a:t>
            </a:r>
            <a:r>
              <a:rPr lang="de-DE" i="1" dirty="0" err="1" smtClean="0"/>
              <a:t>art</a:t>
            </a:r>
            <a:r>
              <a:rPr lang="de-DE" i="1" dirty="0" smtClean="0"/>
              <a:t>.“</a:t>
            </a:r>
            <a:endParaRPr lang="de-DE" i="1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b="1" dirty="0" smtClean="0"/>
              <a:t>Haydn: Streichquartett in C op. 33/4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smtClean="0"/>
              <a:t>Haydns Quartett in C-Dur op. 33 Nr. 4 besteht aus vier Sätzen:</a:t>
            </a:r>
          </a:p>
          <a:p>
            <a:pPr>
              <a:buNone/>
            </a:pPr>
            <a:r>
              <a:rPr lang="de-DE" dirty="0" smtClean="0"/>
              <a:t>	1. Allegro moderato, C-Dur, C</a:t>
            </a:r>
          </a:p>
          <a:p>
            <a:pPr>
              <a:buNone/>
            </a:pPr>
            <a:r>
              <a:rPr lang="de-DE" dirty="0" smtClean="0"/>
              <a:t>	2. Scherzo. Allegretto, C-Dur, 3/4 </a:t>
            </a:r>
          </a:p>
          <a:p>
            <a:pPr>
              <a:buNone/>
            </a:pPr>
            <a:r>
              <a:rPr lang="de-DE" dirty="0" smtClean="0"/>
              <a:t>	3. Adagio </a:t>
            </a:r>
            <a:r>
              <a:rPr lang="de-DE" dirty="0" err="1" smtClean="0"/>
              <a:t>ma</a:t>
            </a:r>
            <a:r>
              <a:rPr lang="de-DE" dirty="0" smtClean="0"/>
              <a:t> non troppo, F-Dur, 3/4</a:t>
            </a:r>
          </a:p>
          <a:p>
            <a:pPr>
              <a:buNone/>
            </a:pPr>
            <a:r>
              <a:rPr lang="de-DE" dirty="0"/>
              <a:t>	</a:t>
            </a:r>
            <a:r>
              <a:rPr lang="de-DE" dirty="0" smtClean="0"/>
              <a:t>4. Rondo. Presto, C-Dur, 2/4</a:t>
            </a:r>
          </a:p>
        </p:txBody>
      </p:sp>
      <p:cxnSp>
        <p:nvCxnSpPr>
          <p:cNvPr id="5" name="Gerade Verbindung 4"/>
          <p:cNvCxnSpPr/>
          <p:nvPr/>
        </p:nvCxnSpPr>
        <p:spPr>
          <a:xfrm rot="5400000">
            <a:off x="5400092" y="2960948"/>
            <a:ext cx="36004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b="1" dirty="0" smtClean="0"/>
              <a:t>Haydn: Streichquartett in C op. 33/4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de-DE" b="1" dirty="0" smtClean="0"/>
              <a:t>Allegro moderato</a:t>
            </a:r>
          </a:p>
          <a:p>
            <a:r>
              <a:rPr lang="de-DE" dirty="0" smtClean="0"/>
              <a:t>Der Kopfsatz beginnt mit einem </a:t>
            </a:r>
            <a:r>
              <a:rPr lang="de-DE" dirty="0" err="1" smtClean="0"/>
              <a:t>Sechstakter</a:t>
            </a:r>
            <a:r>
              <a:rPr lang="de-DE" dirty="0" smtClean="0"/>
              <a:t>, der seinerseits mit einem Takt aus Achtelrepetitionen in Vl2 und </a:t>
            </a:r>
            <a:r>
              <a:rPr lang="de-DE" dirty="0" err="1" smtClean="0"/>
              <a:t>Va</a:t>
            </a:r>
            <a:r>
              <a:rPr lang="de-DE" dirty="0" smtClean="0"/>
              <a:t> beginnt.</a:t>
            </a:r>
          </a:p>
          <a:p>
            <a:r>
              <a:rPr lang="de-DE" dirty="0" smtClean="0"/>
              <a:t>Noch ist die Tonart unentschieden, denn </a:t>
            </a:r>
            <a:r>
              <a:rPr lang="de-DE" i="1" dirty="0" smtClean="0"/>
              <a:t>e‘</a:t>
            </a:r>
            <a:r>
              <a:rPr lang="de-DE" dirty="0" smtClean="0"/>
              <a:t> und </a:t>
            </a:r>
            <a:r>
              <a:rPr lang="de-DE" i="1" dirty="0" smtClean="0"/>
              <a:t>c‘‘ </a:t>
            </a:r>
            <a:r>
              <a:rPr lang="de-DE" dirty="0" smtClean="0"/>
              <a:t>könnten Terz und Quinte von a-Moll oder eben Grundton und Terz von C-Dur sein.</a:t>
            </a:r>
          </a:p>
          <a:p>
            <a:r>
              <a:rPr lang="de-DE" dirty="0" smtClean="0"/>
              <a:t>Der Einsatz der Vl1  in T. 2 ergänzt die Terz zum C-Dur-Dreiklang.</a:t>
            </a:r>
          </a:p>
          <a:p>
            <a:r>
              <a:rPr lang="de-DE" dirty="0" smtClean="0"/>
              <a:t>Bestätigt wird C-Dur als Tonart durch die beiden </a:t>
            </a:r>
            <a:r>
              <a:rPr lang="de-DE" dirty="0" err="1" smtClean="0"/>
              <a:t>Kadenzgänge</a:t>
            </a:r>
            <a:r>
              <a:rPr lang="de-DE" dirty="0" smtClean="0"/>
              <a:t> T-D7-T in T. 4f und 5f, wozu auch das </a:t>
            </a:r>
            <a:r>
              <a:rPr lang="de-DE" dirty="0" err="1" smtClean="0"/>
              <a:t>Vc</a:t>
            </a:r>
            <a:r>
              <a:rPr lang="de-DE" dirty="0" smtClean="0"/>
              <a:t> mit den Strukturtönen </a:t>
            </a:r>
            <a:r>
              <a:rPr lang="de-DE" i="1" dirty="0" smtClean="0"/>
              <a:t>c</a:t>
            </a:r>
            <a:r>
              <a:rPr lang="de-DE" dirty="0" smtClean="0"/>
              <a:t>, </a:t>
            </a:r>
            <a:r>
              <a:rPr lang="de-DE" i="1" dirty="0" smtClean="0"/>
              <a:t>e</a:t>
            </a:r>
            <a:r>
              <a:rPr lang="de-DE" dirty="0" smtClean="0"/>
              <a:t> und </a:t>
            </a:r>
            <a:r>
              <a:rPr lang="de-DE" i="1" dirty="0" smtClean="0"/>
              <a:t>g</a:t>
            </a:r>
            <a:r>
              <a:rPr lang="de-DE" dirty="0" smtClean="0"/>
              <a:t> von C-Dur einsetzt.</a:t>
            </a:r>
          </a:p>
          <a:p>
            <a:endParaRPr lang="de-DE" dirty="0" smtClean="0"/>
          </a:p>
          <a:p>
            <a:endParaRPr lang="de-DE" dirty="0" smtClean="0"/>
          </a:p>
          <a:p>
            <a:pPr>
              <a:buNone/>
            </a:pPr>
            <a:endParaRPr lang="de-DE" dirty="0" smtClean="0"/>
          </a:p>
          <a:p>
            <a:pPr>
              <a:buNone/>
            </a:pPr>
            <a:endParaRPr lang="de-DE" dirty="0" smtClean="0"/>
          </a:p>
          <a:p>
            <a:pPr>
              <a:buNone/>
            </a:pPr>
            <a:endParaRPr lang="de-DE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b="1" dirty="0" smtClean="0"/>
              <a:t>Haydn: Streichquartett in C op. 33/4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de-DE" b="1" dirty="0" smtClean="0"/>
              <a:t>Allegro moderato</a:t>
            </a:r>
          </a:p>
          <a:p>
            <a:r>
              <a:rPr lang="de-DE" dirty="0" smtClean="0"/>
              <a:t>Während das </a:t>
            </a:r>
            <a:r>
              <a:rPr lang="de-DE" dirty="0" err="1" smtClean="0"/>
              <a:t>Vc</a:t>
            </a:r>
            <a:r>
              <a:rPr lang="de-DE" dirty="0" smtClean="0"/>
              <a:t> in Terzen und Quarten vom </a:t>
            </a:r>
            <a:r>
              <a:rPr lang="de-DE" i="1" dirty="0" smtClean="0"/>
              <a:t>C</a:t>
            </a:r>
            <a:r>
              <a:rPr lang="de-DE" dirty="0" smtClean="0"/>
              <a:t> zum </a:t>
            </a:r>
            <a:r>
              <a:rPr lang="de-DE" i="1" dirty="0" smtClean="0"/>
              <a:t>c‘</a:t>
            </a:r>
            <a:r>
              <a:rPr lang="de-DE" dirty="0" smtClean="0"/>
              <a:t> aufsteigt, steigt die Vl1 in schneller Figuration vom </a:t>
            </a:r>
            <a:r>
              <a:rPr lang="de-DE" i="1" dirty="0" smtClean="0"/>
              <a:t>g‘‘</a:t>
            </a:r>
            <a:r>
              <a:rPr lang="de-DE" dirty="0" smtClean="0"/>
              <a:t> zum </a:t>
            </a:r>
            <a:r>
              <a:rPr lang="de-DE" i="1" dirty="0" smtClean="0"/>
              <a:t>g</a:t>
            </a:r>
            <a:r>
              <a:rPr lang="de-DE" dirty="0" smtClean="0"/>
              <a:t> ab.</a:t>
            </a:r>
          </a:p>
          <a:p>
            <a:r>
              <a:rPr lang="de-DE" dirty="0" smtClean="0"/>
              <a:t>Damit ist in den ersten 6 Takten die Tonart C-Dur konstituiert.</a:t>
            </a:r>
          </a:p>
          <a:p>
            <a:r>
              <a:rPr lang="de-DE" dirty="0" smtClean="0"/>
              <a:t>Nach der Generalpause in T. 6 setzen Vl2 und </a:t>
            </a:r>
            <a:r>
              <a:rPr lang="de-DE" dirty="0" err="1" smtClean="0"/>
              <a:t>Va</a:t>
            </a:r>
            <a:r>
              <a:rPr lang="de-DE" dirty="0" smtClean="0"/>
              <a:t> nochmals wie in T. 1 an, diesmal jedoch mit </a:t>
            </a:r>
            <a:r>
              <a:rPr lang="de-DE" i="1" dirty="0" smtClean="0"/>
              <a:t>d‘</a:t>
            </a:r>
            <a:r>
              <a:rPr lang="de-DE" dirty="0" smtClean="0"/>
              <a:t> und </a:t>
            </a:r>
            <a:r>
              <a:rPr lang="de-DE" i="1" dirty="0" smtClean="0"/>
              <a:t>f‘</a:t>
            </a:r>
            <a:r>
              <a:rPr lang="de-DE" dirty="0" smtClean="0"/>
              <a:t>.</a:t>
            </a:r>
          </a:p>
          <a:p>
            <a:r>
              <a:rPr lang="de-DE" dirty="0" smtClean="0"/>
              <a:t>Naheliegend ist die Interpretation als Grundton und Terz von d-Moll, Quinte und Septim eines G7 sind nicht wahrscheinlich.</a:t>
            </a:r>
          </a:p>
          <a:p>
            <a:r>
              <a:rPr lang="de-DE" dirty="0" smtClean="0"/>
              <a:t>Auch hier klärt die Vl1 durch ihr </a:t>
            </a:r>
            <a:r>
              <a:rPr lang="de-DE" i="1" dirty="0" smtClean="0"/>
              <a:t>a‘‘ </a:t>
            </a:r>
            <a:r>
              <a:rPr lang="de-DE" dirty="0" smtClean="0"/>
              <a:t>den Zweiklang zum vollen Dreiklang, wie erwartet d-Moll.</a:t>
            </a:r>
          </a:p>
          <a:p>
            <a:r>
              <a:rPr lang="de-DE" dirty="0" smtClean="0"/>
              <a:t>In T. 10ff wird d-Moll ebenso bestätigt wie C-Dur zuvor.</a:t>
            </a:r>
          </a:p>
          <a:p>
            <a:endParaRPr lang="de-DE" dirty="0" smtClean="0"/>
          </a:p>
          <a:p>
            <a:endParaRPr lang="de-DE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b="1" dirty="0" smtClean="0"/>
              <a:t>Haydn: Streichquartett in C op. 33/4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91264" cy="5257800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de-DE" b="1" dirty="0" smtClean="0"/>
              <a:t>Allegro moderato</a:t>
            </a:r>
          </a:p>
          <a:p>
            <a:r>
              <a:rPr lang="de-DE" dirty="0" smtClean="0"/>
              <a:t>Nun stehen zunächst zwei gleich gebaute </a:t>
            </a:r>
            <a:r>
              <a:rPr lang="de-DE" dirty="0" err="1" smtClean="0"/>
              <a:t>Sechstakter</a:t>
            </a:r>
            <a:r>
              <a:rPr lang="de-DE" dirty="0" smtClean="0"/>
              <a:t> mit bestätigenden Kadenzen nebeneinander, einmal nach C-Dur, dann nach d-Moll.</a:t>
            </a:r>
          </a:p>
          <a:p>
            <a:r>
              <a:rPr lang="de-DE" dirty="0" smtClean="0"/>
              <a:t>Damit ist die Tonart des Quartetts unklar und die Auftreten von C an erster Stelle noch kein Argument für die Tonart als Haupttonart.</a:t>
            </a:r>
          </a:p>
          <a:p>
            <a:r>
              <a:rPr lang="de-DE" dirty="0" smtClean="0"/>
              <a:t>Auch der dritte Anlauf in T. 13 bietet zunächst keine Klärung, sondern vielmehr weitere Unsicherheit: Vl2 und </a:t>
            </a:r>
            <a:r>
              <a:rPr lang="de-DE" dirty="0" err="1" smtClean="0"/>
              <a:t>Va</a:t>
            </a:r>
            <a:r>
              <a:rPr lang="de-DE" dirty="0" smtClean="0"/>
              <a:t> setzen mit </a:t>
            </a:r>
            <a:r>
              <a:rPr lang="de-DE" i="1" dirty="0" smtClean="0"/>
              <a:t>d‘</a:t>
            </a:r>
            <a:r>
              <a:rPr lang="de-DE" dirty="0" smtClean="0"/>
              <a:t> und </a:t>
            </a:r>
            <a:r>
              <a:rPr lang="de-DE" i="1" dirty="0" smtClean="0"/>
              <a:t>b</a:t>
            </a:r>
            <a:r>
              <a:rPr lang="de-DE" dirty="0" smtClean="0"/>
              <a:t> ein, d-Moll wie B-Dur sind möglich.</a:t>
            </a:r>
          </a:p>
          <a:p>
            <a:r>
              <a:rPr lang="de-DE" dirty="0" smtClean="0"/>
              <a:t>Beide Tonarten sind im d-Moll-Kontext denkbar.</a:t>
            </a:r>
          </a:p>
          <a:p>
            <a:endParaRPr lang="de-DE" dirty="0" smtClean="0"/>
          </a:p>
          <a:p>
            <a:endParaRPr lang="de-DE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b="1" dirty="0" smtClean="0"/>
              <a:t>Haydn: Streichquartett in C op. 33/4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600200"/>
            <a:ext cx="8507288" cy="5257800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de-DE" b="1" dirty="0" smtClean="0"/>
              <a:t>Allegro moderato</a:t>
            </a:r>
          </a:p>
          <a:p>
            <a:r>
              <a:rPr lang="de-DE" dirty="0" smtClean="0"/>
              <a:t>Wieder klärt die </a:t>
            </a:r>
            <a:r>
              <a:rPr lang="de-DE" dirty="0" err="1" smtClean="0"/>
              <a:t>Vl</a:t>
            </a:r>
            <a:r>
              <a:rPr lang="de-DE" dirty="0" smtClean="0"/>
              <a:t> die Tonart, nun nach g-Moll.</a:t>
            </a:r>
          </a:p>
          <a:p>
            <a:r>
              <a:rPr lang="de-DE" dirty="0" smtClean="0"/>
              <a:t>So spricht zu diesem Zeitpunkt mehr für d-Moll als für C-Dur.</a:t>
            </a:r>
          </a:p>
          <a:p>
            <a:r>
              <a:rPr lang="de-DE" dirty="0" smtClean="0"/>
              <a:t>Dies ändert sich unmittelbar in den T. 16-18: In T. 17b erklingt G-Dur als Dominante von C-Dur, das in T. 18 im forte erklingt – bestätigt durch das nun einsetzende </a:t>
            </a:r>
            <a:r>
              <a:rPr lang="de-DE" dirty="0" err="1" smtClean="0"/>
              <a:t>Vc</a:t>
            </a:r>
            <a:r>
              <a:rPr lang="de-DE" dirty="0" smtClean="0"/>
              <a:t>.</a:t>
            </a:r>
          </a:p>
          <a:p>
            <a:r>
              <a:rPr lang="de-DE" dirty="0" smtClean="0"/>
              <a:t>In den folgenden 9 Takten spinnt Haydn den Satz weiter, allerdings ohne thematischen Rückgriff auf den Beginn.</a:t>
            </a:r>
          </a:p>
          <a:p>
            <a:r>
              <a:rPr lang="de-DE" dirty="0" smtClean="0"/>
              <a:t>In T. 26 bleibt der Satz auf einem G-Klang stehen.</a:t>
            </a:r>
          </a:p>
          <a:p>
            <a:pPr>
              <a:buNone/>
            </a:pPr>
            <a:endParaRPr lang="de-DE" dirty="0" smtClean="0"/>
          </a:p>
          <a:p>
            <a:pPr>
              <a:buNone/>
            </a:pPr>
            <a:endParaRPr lang="de-DE" dirty="0" smtClean="0"/>
          </a:p>
          <a:p>
            <a:pPr>
              <a:buNone/>
            </a:pPr>
            <a:endParaRPr lang="de-DE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b="1" dirty="0" smtClean="0"/>
              <a:t>Haydn: Streichquartett in C op. 33/4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600200"/>
            <a:ext cx="8435280" cy="5257800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de-DE" b="1" dirty="0" smtClean="0"/>
              <a:t>Allegro moderato</a:t>
            </a:r>
          </a:p>
          <a:p>
            <a:r>
              <a:rPr lang="de-DE" sz="3000" dirty="0" smtClean="0"/>
              <a:t>Die nächsten 15 Takte von T. 27 bis 42 bilden die Überleitung zum Seitensatz.</a:t>
            </a:r>
          </a:p>
          <a:p>
            <a:r>
              <a:rPr lang="de-DE" sz="3000" dirty="0" smtClean="0"/>
              <a:t>Haydn zieht dazu das Hauptthema heran: Beginn wieder in Vl2/</a:t>
            </a:r>
            <a:r>
              <a:rPr lang="de-DE" sz="3000" dirty="0" err="1" smtClean="0"/>
              <a:t>Va</a:t>
            </a:r>
            <a:r>
              <a:rPr lang="de-DE" sz="3000" dirty="0" smtClean="0"/>
              <a:t> mit Terzklang, diesmal </a:t>
            </a:r>
            <a:r>
              <a:rPr lang="de-DE" sz="3000" i="1" dirty="0" smtClean="0"/>
              <a:t>a‘</a:t>
            </a:r>
            <a:r>
              <a:rPr lang="de-DE" sz="3000" dirty="0" smtClean="0"/>
              <a:t> und </a:t>
            </a:r>
            <a:r>
              <a:rPr lang="de-DE" sz="3000" i="1" dirty="0" smtClean="0"/>
              <a:t>d‘‘.</a:t>
            </a:r>
          </a:p>
          <a:p>
            <a:r>
              <a:rPr lang="de-DE" sz="3000" dirty="0" smtClean="0"/>
              <a:t>Ab T. 28 exponiert die Vl2 die Liegetöne mit Vorschlägen der Vl1 aus dem Hauptthema.</a:t>
            </a:r>
          </a:p>
          <a:p>
            <a:r>
              <a:rPr lang="de-DE" sz="3000" dirty="0" smtClean="0"/>
              <a:t>Die Vl1 bietet eine neue Figuration.</a:t>
            </a:r>
          </a:p>
          <a:p>
            <a:r>
              <a:rPr lang="de-DE" sz="3000" dirty="0" smtClean="0"/>
              <a:t>Die Harmonien wechseln zunächst halbtaktig:</a:t>
            </a:r>
          </a:p>
          <a:p>
            <a:pPr>
              <a:buNone/>
            </a:pPr>
            <a:r>
              <a:rPr lang="de-DE" sz="3000" dirty="0" smtClean="0"/>
              <a:t>	||: G-Dur D-Dur :|| ||:  g-Moll D-Dur :||</a:t>
            </a:r>
          </a:p>
          <a:p>
            <a:r>
              <a:rPr lang="de-DE" sz="3000" dirty="0" smtClean="0"/>
              <a:t>Von T. 33-37 ganztaktig zwischen D- u. G-Dur bzw. g-Moll.</a:t>
            </a:r>
            <a:endParaRPr lang="de-DE" dirty="0" smtClean="0"/>
          </a:p>
          <a:p>
            <a:pPr>
              <a:buNone/>
            </a:pPr>
            <a:endParaRPr lang="de-DE" dirty="0" smtClean="0"/>
          </a:p>
          <a:p>
            <a:pPr>
              <a:buNone/>
            </a:pPr>
            <a:endParaRPr lang="de-DE" dirty="0" smtClean="0"/>
          </a:p>
          <a:p>
            <a:pPr>
              <a:buNone/>
            </a:pPr>
            <a:endParaRPr lang="de-DE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de-DE" dirty="0" smtClean="0"/>
          </a:p>
          <a:p>
            <a:pPr algn="ctr">
              <a:buNone/>
            </a:pPr>
            <a:endParaRPr lang="de-DE" sz="4800" b="1" dirty="0" smtClean="0"/>
          </a:p>
          <a:p>
            <a:pPr algn="ctr">
              <a:buNone/>
            </a:pPr>
            <a:r>
              <a:rPr lang="de-DE" sz="5400" b="1" dirty="0" smtClean="0"/>
              <a:t>Das Streichquartett</a:t>
            </a:r>
          </a:p>
          <a:p>
            <a:pPr>
              <a:buNone/>
            </a:pPr>
            <a:endParaRPr lang="de-D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b="1" dirty="0" smtClean="0"/>
              <a:t>Haydn: Streichquartett in C op. 33/4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69160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de-DE" b="1" dirty="0" smtClean="0"/>
              <a:t>Allegro moderato</a:t>
            </a:r>
          </a:p>
          <a:p>
            <a:r>
              <a:rPr lang="de-DE" dirty="0" smtClean="0"/>
              <a:t>T. 38-42 wird G-Dur bestätigt, so dass in T. 42 nach der Generalpause der Beginn des Seitensatzes angesetzt werden kann.</a:t>
            </a:r>
          </a:p>
          <a:p>
            <a:r>
              <a:rPr lang="de-DE" dirty="0" smtClean="0"/>
              <a:t>Dieser exponiert keine durchweg neue Thematik, auch wenn die Staccato-Achtel ein neues Element darstellen.</a:t>
            </a:r>
          </a:p>
          <a:p>
            <a:r>
              <a:rPr lang="de-DE" dirty="0" smtClean="0"/>
              <a:t>Aus dem Hauptthema sind die Noten mit Vorschlägen bekannt.</a:t>
            </a:r>
          </a:p>
          <a:p>
            <a:r>
              <a:rPr lang="de-DE" dirty="0" smtClean="0"/>
              <a:t>Bis T. 59 wird der Seitensatz zu Ende geführt.</a:t>
            </a:r>
            <a:endParaRPr lang="de-DE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b="1" dirty="0" smtClean="0"/>
              <a:t>Haydn: Streichquartett in C op. 33/4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600200"/>
            <a:ext cx="8363272" cy="5257800"/>
          </a:xfrm>
        </p:spPr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de-DE" b="1" dirty="0" smtClean="0"/>
              <a:t>Allegro moderato</a:t>
            </a:r>
          </a:p>
          <a:p>
            <a:r>
              <a:rPr lang="de-DE" dirty="0" smtClean="0"/>
              <a:t>Die Durchführung beginnt unspektakulär mit dem Hauptthema in F-Dur (T. 60f C7 als Hinführung),</a:t>
            </a:r>
          </a:p>
          <a:p>
            <a:r>
              <a:rPr lang="de-DE" dirty="0" smtClean="0"/>
              <a:t>darauf folgt in den T. 65-72 unter Verwendung des Hauptthemas (Vl1!) der Gang durch die Tonarten B, g, d und a (jeweils mit Dominante), in T. 73 ist schließlich E-Dur erreicht, das als Dominantklang den Startpunkt für die </a:t>
            </a:r>
            <a:r>
              <a:rPr lang="de-DE" dirty="0" err="1" smtClean="0"/>
              <a:t>Tonikaparallele</a:t>
            </a:r>
            <a:r>
              <a:rPr lang="de-DE" dirty="0" smtClean="0"/>
              <a:t> a-Moll in T. 73 gibt.</a:t>
            </a:r>
          </a:p>
          <a:p>
            <a:r>
              <a:rPr lang="de-DE" dirty="0" smtClean="0"/>
              <a:t> Damit ist der harmonische Fern- bzw. Zielpunkt der Durchführung erreicht.</a:t>
            </a:r>
          </a:p>
          <a:p>
            <a:r>
              <a:rPr lang="de-DE" dirty="0" smtClean="0"/>
              <a:t>Thematisch wird dieser Punkt durch die Verwendung der Seitensatzthematik hervorgehoben.</a:t>
            </a:r>
          </a:p>
          <a:p>
            <a:endParaRPr lang="de-DE" dirty="0" smtClean="0"/>
          </a:p>
          <a:p>
            <a:endParaRPr lang="de-DE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b="1" dirty="0" smtClean="0"/>
              <a:t>Haydn: Streichquartett in C op. 33/4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de-DE" b="1" dirty="0" smtClean="0"/>
              <a:t>Allegro moderato</a:t>
            </a:r>
          </a:p>
          <a:p>
            <a:r>
              <a:rPr lang="de-DE" dirty="0" smtClean="0"/>
              <a:t>In den Folgetakten wird a-Moll nochmals angesteuert (T. 81f), darauf folgt ab T. 85 eine dreitaktige G-Dur-Fläche.</a:t>
            </a:r>
          </a:p>
          <a:p>
            <a:r>
              <a:rPr lang="de-DE" dirty="0" smtClean="0"/>
              <a:t>Hier könnte die Durchführung durchaus zu Ende sein und in T. 88 die Reprise mit dem Hauptthema in C-Dur einsetzen.</a:t>
            </a:r>
          </a:p>
          <a:p>
            <a:r>
              <a:rPr lang="de-DE" dirty="0" smtClean="0"/>
              <a:t>Die relativ knappe, unspektakuläre Durchführung wäre dann der Ausgleich zum ungewöhnlichen Satzbeginn.</a:t>
            </a:r>
          </a:p>
          <a:p>
            <a:r>
              <a:rPr lang="de-DE" dirty="0" smtClean="0"/>
              <a:t>Allerdings setzt in T. 88 nicht das Hauptthema ein, es klingt nur an.</a:t>
            </a:r>
          </a:p>
          <a:p>
            <a:r>
              <a:rPr lang="de-DE" dirty="0" smtClean="0"/>
              <a:t>Entscheidend ist zudem die Variantentonart c-Moll zu C-Dur, die in 90f nochmals durch D-t-Schritt bestätigt wird.</a:t>
            </a:r>
          </a:p>
          <a:p>
            <a:endParaRPr lang="de-DE" dirty="0" smtClean="0"/>
          </a:p>
          <a:p>
            <a:pPr>
              <a:buNone/>
            </a:pPr>
            <a:endParaRPr lang="de-DE" dirty="0" smtClean="0"/>
          </a:p>
          <a:p>
            <a:endParaRPr lang="de-DE" dirty="0" smtClean="0"/>
          </a:p>
          <a:p>
            <a:endParaRPr lang="de-DE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b="1" dirty="0" smtClean="0"/>
              <a:t>Haydn: Streichquartett in C op. 33/4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de-DE" b="1" dirty="0" smtClean="0"/>
              <a:t>Allegro moderato</a:t>
            </a:r>
          </a:p>
          <a:p>
            <a:r>
              <a:rPr lang="de-DE" dirty="0" smtClean="0"/>
              <a:t>Von einer Reprise kann damit keine Rede sein.</a:t>
            </a:r>
          </a:p>
          <a:p>
            <a:r>
              <a:rPr lang="de-DE" dirty="0" smtClean="0"/>
              <a:t>Nach d-Moll (T. 94) bleibt der Satz in T. 96f betont auf E-Dur stehen, worauf in T. 97 wieder keine Reprise erfolgen kann.</a:t>
            </a:r>
          </a:p>
          <a:p>
            <a:r>
              <a:rPr lang="de-DE" dirty="0" smtClean="0"/>
              <a:t>Dennoch erklingen die charakteristischen Achtel in Vl2 u. </a:t>
            </a:r>
            <a:r>
              <a:rPr lang="de-DE" dirty="0" err="1" smtClean="0"/>
              <a:t>Va</a:t>
            </a:r>
            <a:r>
              <a:rPr lang="de-DE" dirty="0" smtClean="0"/>
              <a:t>. Die Folgetakte zitieren die Überleitung zum Seitensatz aus T. 27ff, führen aber nicht zurück nach C-Dur, sondern nach e-Moll.</a:t>
            </a:r>
          </a:p>
          <a:p>
            <a:r>
              <a:rPr lang="de-DE" dirty="0" smtClean="0"/>
              <a:t>Auch das H-Dur der T. 103ff lässt beim Themeneinsatz in T. 108 keine Reprise, sondern das Thema in e-Moll erwarten.</a:t>
            </a:r>
          </a:p>
          <a:p>
            <a:pPr>
              <a:buNone/>
            </a:pPr>
            <a:endParaRPr lang="de-DE" dirty="0" smtClean="0"/>
          </a:p>
          <a:p>
            <a:pPr>
              <a:buNone/>
            </a:pPr>
            <a:endParaRPr lang="de-DE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b="1" dirty="0" smtClean="0"/>
              <a:t>Haydn: Streichquartett in C op. 33/4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de-DE" b="1" dirty="0" smtClean="0"/>
              <a:t>Allegro moderato</a:t>
            </a:r>
          </a:p>
          <a:p>
            <a:r>
              <a:rPr lang="de-DE" dirty="0" smtClean="0"/>
              <a:t>In dieser Tonart erklingt das Thema zunächst auch (T. 109), wird dann aber in T. 110 durch einen Dominantseptakkord auf G rabiat nach C-Dur umgewendet.</a:t>
            </a:r>
          </a:p>
          <a:p>
            <a:r>
              <a:rPr lang="de-DE" dirty="0" smtClean="0"/>
              <a:t>Die Rückkehr in die Haupttonart wird durch die beiden </a:t>
            </a:r>
            <a:r>
              <a:rPr lang="de-DE" dirty="0" err="1" smtClean="0"/>
              <a:t>Kadenzgänge</a:t>
            </a:r>
            <a:r>
              <a:rPr lang="de-DE" dirty="0" smtClean="0"/>
              <a:t> in T. 111-113 bestätigt.</a:t>
            </a:r>
          </a:p>
          <a:p>
            <a:r>
              <a:rPr lang="de-DE" dirty="0" smtClean="0"/>
              <a:t>Mit diesem Überraschungseffekt, der an den seltsam suchenden Satzbeginn anschließt, bleibt sich Haydn treu.</a:t>
            </a:r>
          </a:p>
          <a:p>
            <a:r>
              <a:rPr lang="de-DE" dirty="0" smtClean="0"/>
              <a:t>Weniger spektakulär, eher </a:t>
            </a:r>
            <a:r>
              <a:rPr lang="de-DE" dirty="0" err="1" smtClean="0"/>
              <a:t>erwartbar</a:t>
            </a:r>
            <a:r>
              <a:rPr lang="de-DE" dirty="0" smtClean="0"/>
              <a:t>, klingen dann die beiden folgenden Themenansätze nach d-Moll (T. 114ff) und g-Moll (T. 120f).</a:t>
            </a:r>
          </a:p>
          <a:p>
            <a:pPr>
              <a:buNone/>
            </a:pPr>
            <a:endParaRPr lang="de-DE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b="1" dirty="0" smtClean="0"/>
              <a:t>Haydn: Streichquartett in C op. 33/4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600200"/>
            <a:ext cx="8435280" cy="5257800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de-DE" b="1" dirty="0" smtClean="0"/>
              <a:t>Allegro moderato</a:t>
            </a:r>
          </a:p>
          <a:p>
            <a:r>
              <a:rPr lang="de-DE" dirty="0" smtClean="0"/>
              <a:t>Danach wird über G7-Akkorde C-Dur bestätigt, insbesondere mit dem klassischen </a:t>
            </a:r>
            <a:r>
              <a:rPr lang="de-DE" dirty="0" err="1" smtClean="0"/>
              <a:t>Kadenzgang</a:t>
            </a:r>
            <a:r>
              <a:rPr lang="de-DE" dirty="0" smtClean="0"/>
              <a:t> S6-D7-T in T. 137-138 nach der Generalpause.</a:t>
            </a:r>
          </a:p>
          <a:p>
            <a:r>
              <a:rPr lang="de-DE" dirty="0" smtClean="0"/>
              <a:t>Das Seitenthema schließt sich in der Tonika an, die Reprise wird zu Ende geführt, wobei Haydn die Durchführung wiederholen lässt.</a:t>
            </a:r>
          </a:p>
          <a:p>
            <a:r>
              <a:rPr lang="de-DE" dirty="0" smtClean="0"/>
              <a:t>Nach der Wiederholung führt die Reprise in die zweite Klammer, die in den letzten sechs Takten ab T. 163 noch das bislang fehlende Hauptthema in C-Dur nachliefert.</a:t>
            </a:r>
          </a:p>
          <a:p>
            <a:r>
              <a:rPr lang="de-DE" dirty="0" smtClean="0"/>
              <a:t>Erst hier, mit dem Satzschluss, ist die Reprise auch wahrhaft beendet.</a:t>
            </a:r>
          </a:p>
          <a:p>
            <a:pPr>
              <a:buNone/>
            </a:pPr>
            <a:endParaRPr lang="de-DE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b="1" dirty="0" smtClean="0"/>
              <a:t>Haydn: Streichquartett in C op. 33/4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buNone/>
            </a:pPr>
            <a:r>
              <a:rPr lang="de-DE" b="1" dirty="0" smtClean="0"/>
              <a:t>Allegro moderato</a:t>
            </a:r>
          </a:p>
          <a:p>
            <a:r>
              <a:rPr lang="de-DE" dirty="0" smtClean="0"/>
              <a:t>Der Kopfsatz zieht seine Bedeutung damit weniger aus thematisch-motivischer Arbeit, sondern vielmehr aus dem Spiel mit den formalen Konventionen und damit vor allem aus dem Spiel mit den formal entscheidenden Harmonien bzw. Tonarten.</a:t>
            </a:r>
          </a:p>
          <a:p>
            <a:r>
              <a:rPr lang="de-DE" dirty="0" smtClean="0"/>
              <a:t>Die Dramaturgie dieses Kopfsatzes endet beinahe buchstäblich erst mit seiner letzten Note.</a:t>
            </a:r>
          </a:p>
          <a:p>
            <a:pPr>
              <a:buNone/>
            </a:pPr>
            <a:endParaRPr lang="de-DE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b="1" dirty="0" smtClean="0"/>
              <a:t>Haydn: Streichquartett in C op. 33/4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de-DE" b="1" dirty="0" smtClean="0"/>
              <a:t>Scherzo. Allegretto</a:t>
            </a:r>
          </a:p>
          <a:p>
            <a:r>
              <a:rPr lang="de-DE" dirty="0" smtClean="0"/>
              <a:t>Das Scherzo ist ein Satz von überschaubarer Länge, der zunächst aus dem Klangkontrast zwischen tiefem, vollstimmigem Scherzo und hohem zweistimmigen Trio lebt.</a:t>
            </a:r>
          </a:p>
          <a:p>
            <a:r>
              <a:rPr lang="de-DE" dirty="0" smtClean="0"/>
              <a:t>Ein weiterer Kontrast liegt in der Artikulation (Legato vs. Staccato) und in der Linienführung (Sekundschritte vs. Sprünge).</a:t>
            </a:r>
          </a:p>
          <a:p>
            <a:r>
              <a:rPr lang="de-DE" dirty="0" smtClean="0"/>
              <a:t>Beide Satzteile stehen in C-Dur.</a:t>
            </a:r>
          </a:p>
          <a:p>
            <a:r>
              <a:rPr lang="de-DE" dirty="0" smtClean="0"/>
              <a:t>Nur das Scherzo erlaubt sich im zweiten Teil </a:t>
            </a:r>
            <a:r>
              <a:rPr lang="de-DE" dirty="0" err="1" smtClean="0"/>
              <a:t>Ausweichungen</a:t>
            </a:r>
            <a:r>
              <a:rPr lang="de-DE" dirty="0" smtClean="0"/>
              <a:t> (T. 15 B-Dur, T. 18 d-Moll usw.).</a:t>
            </a:r>
            <a:endParaRPr lang="de-DE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b="1" dirty="0" smtClean="0"/>
              <a:t>Haydn: Streichquartett in C op. 33/4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179512" y="1484784"/>
            <a:ext cx="8568952" cy="554461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de-DE" b="1" dirty="0" smtClean="0"/>
              <a:t>Adagio </a:t>
            </a:r>
            <a:r>
              <a:rPr lang="de-DE" b="1" dirty="0" err="1" smtClean="0"/>
              <a:t>ma</a:t>
            </a:r>
            <a:r>
              <a:rPr lang="de-DE" b="1" dirty="0" smtClean="0"/>
              <a:t> non troppo</a:t>
            </a:r>
          </a:p>
          <a:p>
            <a:r>
              <a:rPr lang="de-DE" dirty="0" smtClean="0"/>
              <a:t>Der langsame Satz steht in der </a:t>
            </a:r>
            <a:r>
              <a:rPr lang="de-DE" dirty="0" err="1" smtClean="0"/>
              <a:t>subdominantischen</a:t>
            </a:r>
            <a:r>
              <a:rPr lang="de-DE" dirty="0" smtClean="0"/>
              <a:t> Tonart F-Dur.</a:t>
            </a:r>
          </a:p>
          <a:p>
            <a:r>
              <a:rPr lang="de-DE" dirty="0" smtClean="0"/>
              <a:t>Der Satz ist als dreiteilige Reihungsform angelegt (vgl. Schmidt-Beste, Sonate, S. 102f).</a:t>
            </a:r>
          </a:p>
          <a:p>
            <a:r>
              <a:rPr lang="de-DE" dirty="0" smtClean="0"/>
              <a:t>Allerdings steht der Mittelteil nicht in der Dominante, sondern beginnt ebenfalls auf der Tonika F-Dur.</a:t>
            </a:r>
          </a:p>
          <a:p>
            <a:pPr>
              <a:buNone/>
            </a:pPr>
            <a:r>
              <a:rPr lang="de-DE" dirty="0" smtClean="0"/>
              <a:t>	</a:t>
            </a:r>
            <a:r>
              <a:rPr lang="de-DE" b="1" dirty="0" smtClean="0"/>
              <a:t>|  T -&gt; D || T -&gt; D + „</a:t>
            </a:r>
            <a:r>
              <a:rPr lang="de-DE" b="1" dirty="0" err="1" smtClean="0"/>
              <a:t>Durchf</a:t>
            </a:r>
            <a:r>
              <a:rPr lang="de-DE" b="1" dirty="0" smtClean="0"/>
              <a:t>.“+D || T -&gt; T |</a:t>
            </a:r>
          </a:p>
          <a:p>
            <a:pPr>
              <a:buNone/>
            </a:pPr>
            <a:r>
              <a:rPr lang="de-DE" b="1" dirty="0" smtClean="0"/>
              <a:t>	    A	     </a:t>
            </a:r>
            <a:r>
              <a:rPr lang="de-DE" b="1" dirty="0" err="1" smtClean="0"/>
              <a:t>A</a:t>
            </a:r>
            <a:r>
              <a:rPr lang="de-DE" b="1" dirty="0" smtClean="0"/>
              <a:t>‘				       A‘‘</a:t>
            </a:r>
            <a:endParaRPr lang="de-DE" b="1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b="1" dirty="0" smtClean="0"/>
              <a:t>Haydn: Streichquartett in C op. 33/4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5688632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de-DE" b="1" dirty="0" smtClean="0"/>
              <a:t>Adagio </a:t>
            </a:r>
            <a:r>
              <a:rPr lang="de-DE" b="1" dirty="0" err="1" smtClean="0"/>
              <a:t>ma</a:t>
            </a:r>
            <a:r>
              <a:rPr lang="de-DE" b="1" dirty="0" smtClean="0"/>
              <a:t> non troppo</a:t>
            </a:r>
          </a:p>
          <a:p>
            <a:r>
              <a:rPr lang="de-DE" dirty="0" smtClean="0"/>
              <a:t>Der A-Teil exponiert als Thema einen schulmäßig gebauten </a:t>
            </a:r>
            <a:r>
              <a:rPr lang="de-DE" dirty="0" err="1" smtClean="0"/>
              <a:t>Achttakter</a:t>
            </a:r>
            <a:r>
              <a:rPr lang="de-DE" dirty="0" smtClean="0"/>
              <a:t> mit einer Zäsur zur Dominante in T. 4.</a:t>
            </a:r>
          </a:p>
          <a:p>
            <a:r>
              <a:rPr lang="de-DE" dirty="0" smtClean="0"/>
              <a:t>T. 5 in der Vl1 wiederholt die Motivik von T. 1 eine Sekunde tiefer, vgl. auch die Korrespondenzen – und Differenzen – mit T. 3 und 6.</a:t>
            </a:r>
          </a:p>
          <a:p>
            <a:r>
              <a:rPr lang="de-DE" dirty="0" smtClean="0"/>
              <a:t>Auch die Fortführung in T. 9 bezieht sich auf die Motivik des Themas, zugleich kommt die Doppeldominante ins Spiel.</a:t>
            </a:r>
          </a:p>
          <a:p>
            <a:r>
              <a:rPr lang="de-DE" dirty="0" smtClean="0"/>
              <a:t>Die nun schnell erreichte Dominantregion wird in T. 12 </a:t>
            </a:r>
            <a:r>
              <a:rPr lang="de-DE" dirty="0" smtClean="0"/>
              <a:t>durch Ausweichung nach As-Dur und Des-Dur unterbrochen.</a:t>
            </a:r>
            <a:endParaRPr lang="de-DE" dirty="0" smtClean="0"/>
          </a:p>
          <a:p>
            <a:r>
              <a:rPr lang="de-DE" dirty="0" smtClean="0"/>
              <a:t>Ab T. 14 beginnt eine neue Motivik, hier in der DD, die man als Seitensatzmotiv bezeichnen könnte.</a:t>
            </a:r>
          </a:p>
          <a:p>
            <a:endParaRPr lang="de-DE" dirty="0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b="1" dirty="0" smtClean="0"/>
              <a:t>Das Streichquartett</a:t>
            </a:r>
            <a:endParaRPr lang="de-DE" b="1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600200"/>
            <a:ext cx="8686800" cy="5257800"/>
          </a:xfrm>
        </p:spPr>
        <p:txBody>
          <a:bodyPr>
            <a:normAutofit lnSpcReduction="10000"/>
          </a:bodyPr>
          <a:lstStyle/>
          <a:p>
            <a:r>
              <a:rPr lang="de-DE" dirty="0" smtClean="0"/>
              <a:t>Das Streichquartett gilt seit dem Ende des 18. Jh. als die anspruchsvollste kammermusikalische Gattung.</a:t>
            </a:r>
          </a:p>
          <a:p>
            <a:r>
              <a:rPr lang="de-DE" dirty="0" smtClean="0"/>
              <a:t>Befördert durch die Kompositionslehre des 19. Jh. gilt das Streichquartett bisweilen gar als die anspruchsvollste Kompositionsgattung überhaupt.</a:t>
            </a:r>
          </a:p>
          <a:p>
            <a:r>
              <a:rPr lang="de-DE" dirty="0" smtClean="0"/>
              <a:t>Als einzige Gattung neben der Symphonie bildet das Streichquartett eine eigene </a:t>
            </a:r>
            <a:r>
              <a:rPr lang="de-DE" b="1" dirty="0" smtClean="0"/>
              <a:t>Gattungsästhetik</a:t>
            </a:r>
            <a:r>
              <a:rPr lang="de-DE" dirty="0" smtClean="0"/>
              <a:t> sowie einen eigenen </a:t>
            </a:r>
            <a:r>
              <a:rPr lang="de-DE" b="1" dirty="0" smtClean="0"/>
              <a:t>Kanon</a:t>
            </a:r>
            <a:r>
              <a:rPr lang="de-DE" dirty="0" smtClean="0"/>
              <a:t> an für die Kompositionspraxis relevanten Werken aus.</a:t>
            </a:r>
          </a:p>
          <a:p>
            <a:endParaRPr lang="de-DE" dirty="0" smtClean="0"/>
          </a:p>
          <a:p>
            <a:endParaRPr lang="de-DE" dirty="0" smtClean="0"/>
          </a:p>
          <a:p>
            <a:endParaRPr lang="de-D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b="1" dirty="0" smtClean="0"/>
              <a:t>Haydn: Streichquartett in C op. 33/4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de-DE" b="1" dirty="0" smtClean="0"/>
              <a:t>Adagio </a:t>
            </a:r>
            <a:r>
              <a:rPr lang="de-DE" b="1" dirty="0" err="1" smtClean="0"/>
              <a:t>ma</a:t>
            </a:r>
            <a:r>
              <a:rPr lang="de-DE" b="1" dirty="0" smtClean="0"/>
              <a:t> non troppo</a:t>
            </a:r>
          </a:p>
          <a:p>
            <a:r>
              <a:rPr lang="de-DE" dirty="0" smtClean="0"/>
              <a:t>Der Satz verbleibt in der Dominante C-Dur und bildet damit den Ausgangspunkt für den A‘-Teil, der in T. 30 in der Tonika F-Dur einsetzt.</a:t>
            </a:r>
          </a:p>
          <a:p>
            <a:r>
              <a:rPr lang="de-DE" dirty="0" smtClean="0"/>
              <a:t>Im folgenden wird der A-Teil bis T. 57 lediglich durch Verzierungen verändert wiederholt.</a:t>
            </a:r>
          </a:p>
          <a:p>
            <a:r>
              <a:rPr lang="de-DE" dirty="0" smtClean="0"/>
              <a:t>Mit T. 58 setzt ein kurzer durchführungsartiger Abschnitt ein, der jedoch nur sieben Takte umfasst.</a:t>
            </a:r>
          </a:p>
          <a:p>
            <a:r>
              <a:rPr lang="de-DE" dirty="0" smtClean="0"/>
              <a:t>Die Tonart wechselt in die Molldominante c-Moll, worauf vier Septakkorde über Es, C, F und D folgen, wobei nur der letzte seine „Tonika“ G-Dur erreicht, die wiederum </a:t>
            </a:r>
            <a:r>
              <a:rPr lang="de-DE" dirty="0" err="1" smtClean="0"/>
              <a:t>Doppeldominantisch</a:t>
            </a:r>
            <a:r>
              <a:rPr lang="de-DE" dirty="0" smtClean="0"/>
              <a:t> über C-Dur zum Beginn des A‘‘-Teils in der Tonika F-Dur in T. 65 leitet.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b="1" dirty="0" smtClean="0"/>
              <a:t>Haydn: Streichquartett in C op. 33/4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de-DE" b="1" dirty="0" smtClean="0"/>
              <a:t>Adagio </a:t>
            </a:r>
            <a:r>
              <a:rPr lang="de-DE" b="1" dirty="0" err="1" smtClean="0"/>
              <a:t>ma</a:t>
            </a:r>
            <a:r>
              <a:rPr lang="de-DE" b="1" dirty="0" smtClean="0"/>
              <a:t> non troppo</a:t>
            </a:r>
          </a:p>
          <a:p>
            <a:r>
              <a:rPr lang="de-DE" dirty="0" smtClean="0"/>
              <a:t>Die Grundtöne der Es-, C- und F-Septakkorde [also As, f und B] werden nicht erreicht, doch erinnern diese an die Ausweichung </a:t>
            </a:r>
            <a:r>
              <a:rPr lang="de-DE" smtClean="0"/>
              <a:t>nach </a:t>
            </a:r>
            <a:r>
              <a:rPr lang="de-DE" smtClean="0"/>
              <a:t>As-Dur </a:t>
            </a:r>
            <a:r>
              <a:rPr lang="de-DE" dirty="0" smtClean="0"/>
              <a:t>in T. 12 bzw. 41.</a:t>
            </a:r>
          </a:p>
          <a:p>
            <a:r>
              <a:rPr lang="de-DE" dirty="0" smtClean="0"/>
              <a:t>Der A‘‘-Teil ist verkürzt und weicht innerhalb des zweiten </a:t>
            </a:r>
            <a:r>
              <a:rPr lang="de-DE" dirty="0" err="1" smtClean="0"/>
              <a:t>Themenviertakters</a:t>
            </a:r>
            <a:r>
              <a:rPr lang="de-DE" dirty="0" smtClean="0"/>
              <a:t> ab.</a:t>
            </a:r>
          </a:p>
          <a:p>
            <a:r>
              <a:rPr lang="de-DE" dirty="0" smtClean="0"/>
              <a:t>Der Grund ist, dass der Satz in der Tonika bleiben und somit der Überleitungsabschnitt abgeändert werden muss.</a:t>
            </a:r>
          </a:p>
          <a:p>
            <a:r>
              <a:rPr lang="de-DE" dirty="0" smtClean="0"/>
              <a:t>Das Seitensatzmotiv erklingt so ab T. 75 in der Dominante, nicht der Doppeldominante.</a:t>
            </a:r>
          </a:p>
          <a:p>
            <a:r>
              <a:rPr lang="de-DE" dirty="0" smtClean="0"/>
              <a:t>Mit leichten Veränderungen wird der Satz dann in der Tonika zu Ende geführt.</a:t>
            </a:r>
          </a:p>
          <a:p>
            <a:endParaRPr lang="de-DE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b="1" dirty="0" smtClean="0"/>
              <a:t>Haydn: Streichquartett in C op. 33/4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916832"/>
            <a:ext cx="8229600" cy="5112568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de-DE" b="1" dirty="0" smtClean="0"/>
              <a:t>(Finale) Rondo. Presto.</a:t>
            </a:r>
          </a:p>
          <a:p>
            <a:r>
              <a:rPr lang="de-DE" dirty="0" smtClean="0"/>
              <a:t>Den Finalsatz hat Haydn ausdrücklich als Rondo bezeichnet.</a:t>
            </a:r>
          </a:p>
          <a:p>
            <a:r>
              <a:rPr lang="de-DE" dirty="0" smtClean="0"/>
              <a:t>Das Thema beruht auf einem kroatischen Tanzlied, einem „Kolo“ (dt. „Rad“, vgl. Georg Feder, Haydns Streichquartette, München 1998, S. 61).</a:t>
            </a:r>
          </a:p>
          <a:p>
            <a:r>
              <a:rPr lang="de-DE" dirty="0" smtClean="0"/>
              <a:t>Der harmonische und motivische Bau ist einfach.</a:t>
            </a:r>
          </a:p>
          <a:p>
            <a:r>
              <a:rPr lang="de-DE" dirty="0" smtClean="0"/>
              <a:t>Anstelle der meist drei Couplets finden sich bei Haydn nur zwei in T. 23-71 und T. 93-124.</a:t>
            </a:r>
          </a:p>
          <a:p>
            <a:r>
              <a:rPr lang="de-DE" dirty="0" smtClean="0"/>
              <a:t>Beide verwenden dieselbe Motivik, die sich durch Legato-Bögen vom Staccato des Refrains absetzt. 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b="1" dirty="0" smtClean="0"/>
              <a:t>Haydn: Streichquartett in C op. 33/4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de-DE" b="1" dirty="0" smtClean="0"/>
              <a:t>(Finale) Rondo. Presto.</a:t>
            </a:r>
          </a:p>
          <a:p>
            <a:r>
              <a:rPr lang="de-DE" dirty="0" smtClean="0"/>
              <a:t>Allerdings findet in den Couplets auch das Thema Verwendung (ab T. 37 bzw. 107) bzw. wird sogar durchführungsmäßig verarbeitet.</a:t>
            </a:r>
          </a:p>
          <a:p>
            <a:r>
              <a:rPr lang="de-DE" dirty="0" smtClean="0"/>
              <a:t>Das erste Couplet steht in der Mollvariante a-Moll, das zweite in der Mollvariante c-Moll.</a:t>
            </a:r>
          </a:p>
          <a:p>
            <a:r>
              <a:rPr lang="de-DE" dirty="0" smtClean="0"/>
              <a:t>Der erste Refrain erklingt in T. 72-92, der zweite in T. 125-145.</a:t>
            </a:r>
          </a:p>
          <a:p>
            <a:r>
              <a:rPr lang="de-DE" dirty="0" smtClean="0"/>
              <a:t>Ab T. 146 schließt sich eine Coda an.</a:t>
            </a:r>
            <a:endParaRPr lang="de-DE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b="1" dirty="0" smtClean="0"/>
              <a:t>Haydn: Streichquartett in C op. 33/4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97152"/>
          </a:xfrm>
        </p:spPr>
        <p:txBody>
          <a:bodyPr>
            <a:normAutofit fontScale="92500" lnSpcReduction="10000"/>
          </a:bodyPr>
          <a:lstStyle/>
          <a:p>
            <a:r>
              <a:rPr lang="de-DE" dirty="0" smtClean="0"/>
              <a:t>Haydns Streichquartett zeichnet sich durch eine bewusste Dramaturgie der Sätze bzw. der Satzfolge aus:</a:t>
            </a:r>
          </a:p>
          <a:p>
            <a:pPr>
              <a:buNone/>
            </a:pPr>
            <a:r>
              <a:rPr lang="de-DE" dirty="0" smtClean="0"/>
              <a:t>	- Auf den ersten Satz mit seinem Spiel mit der Form folgt das relativ einfach gehaltene Scherzo.</a:t>
            </a:r>
          </a:p>
          <a:p>
            <a:pPr>
              <a:buNone/>
            </a:pPr>
            <a:r>
              <a:rPr lang="de-DE" dirty="0" smtClean="0"/>
              <a:t>	- Als dritter Satz zeichnet sich das Adagio durch seinen harmonischen Ausdruck (Neapolitaner) aus.</a:t>
            </a:r>
          </a:p>
          <a:p>
            <a:pPr>
              <a:buNone/>
            </a:pPr>
            <a:r>
              <a:rPr lang="de-DE" dirty="0" smtClean="0"/>
              <a:t>	- Mit dem Rondo beschließt wiederum ein „einfacherer“ (aber nicht leichtgewichtiger) Satz das Quartett.</a:t>
            </a:r>
            <a:endParaRPr lang="de-DE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de-DE" dirty="0" smtClean="0"/>
          </a:p>
          <a:p>
            <a:pPr>
              <a:buNone/>
            </a:pPr>
            <a:endParaRPr lang="de-DE" dirty="0" smtClean="0"/>
          </a:p>
          <a:p>
            <a:pPr algn="ctr">
              <a:buNone/>
            </a:pPr>
            <a:r>
              <a:rPr lang="de-DE" sz="4800" b="1" dirty="0" smtClean="0"/>
              <a:t>Wolfgang Amadeus Mozart</a:t>
            </a:r>
          </a:p>
          <a:p>
            <a:pPr algn="ctr">
              <a:buNone/>
            </a:pPr>
            <a:r>
              <a:rPr lang="de-DE" sz="4800" b="1" dirty="0" smtClean="0"/>
              <a:t>Streichquartett in C-Dur KV 465</a:t>
            </a:r>
          </a:p>
          <a:p>
            <a:pPr>
              <a:buNone/>
            </a:pPr>
            <a:endParaRPr lang="de-DE" dirty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b="1" dirty="0" smtClean="0"/>
              <a:t>W. A. Mozart: Streichquartett in C-Dur KV 465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5445224"/>
          </a:xfrm>
        </p:spPr>
        <p:txBody>
          <a:bodyPr>
            <a:normAutofit fontScale="92500" lnSpcReduction="20000"/>
          </a:bodyPr>
          <a:lstStyle/>
          <a:p>
            <a:r>
              <a:rPr lang="de-DE" dirty="0" smtClean="0"/>
              <a:t>Die sechs Streichquartette in G-Dur, d-Moll, B-Dur, Es-Dur, A-Dur und C-Dur komponierte Mozart als Reaktion auf Haydns Streichquartette op. 33.</a:t>
            </a:r>
          </a:p>
          <a:p>
            <a:r>
              <a:rPr lang="de-DE" dirty="0" smtClean="0"/>
              <a:t>Mozart führte die Werke am 15. Januar 1785 Haydn vor, der von den Kompositionen sehr beeindruckt gewesen sein muss.</a:t>
            </a:r>
          </a:p>
          <a:p>
            <a:r>
              <a:rPr lang="de-DE" dirty="0" smtClean="0"/>
              <a:t>Leopold Mozart zitiert Haydn in einem Brief an </a:t>
            </a:r>
            <a:r>
              <a:rPr lang="de-DE" dirty="0" err="1" smtClean="0"/>
              <a:t>Nannerl</a:t>
            </a:r>
            <a:r>
              <a:rPr lang="de-DE" dirty="0" smtClean="0"/>
              <a:t>: </a:t>
            </a:r>
            <a:r>
              <a:rPr lang="de-DE" i="1" dirty="0" smtClean="0"/>
              <a:t>„Ich sage Ihnen vor Gott, als ein ehrlicher Mann, Ihr Sohn ist der größte </a:t>
            </a:r>
            <a:r>
              <a:rPr lang="de-DE" i="1" dirty="0" err="1" smtClean="0"/>
              <a:t>Componist</a:t>
            </a:r>
            <a:r>
              <a:rPr lang="de-DE" i="1" dirty="0" smtClean="0"/>
              <a:t>, den ich von Person und Namen nach kenne; er hat Geschmack, und </a:t>
            </a:r>
            <a:r>
              <a:rPr lang="de-DE" i="1" dirty="0" err="1" smtClean="0"/>
              <a:t>überdieß</a:t>
            </a:r>
            <a:r>
              <a:rPr lang="de-DE" i="1" dirty="0" smtClean="0"/>
              <a:t> die größte </a:t>
            </a:r>
            <a:r>
              <a:rPr lang="de-DE" i="1" dirty="0" err="1" smtClean="0"/>
              <a:t>Compositionswissenschaft</a:t>
            </a:r>
            <a:r>
              <a:rPr lang="de-DE" i="1" dirty="0" smtClean="0"/>
              <a:t>.“ </a:t>
            </a:r>
            <a:r>
              <a:rPr lang="de-DE" dirty="0" smtClean="0"/>
              <a:t>(vgl. NMA VIII/1/2, S. IX.)</a:t>
            </a:r>
          </a:p>
          <a:p>
            <a:endParaRPr lang="de-DE" dirty="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b="1" dirty="0" smtClean="0"/>
              <a:t>W. A. Mozart: Streichquartett in C-Dur KV 465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de-DE" b="1" dirty="0" smtClean="0"/>
              <a:t>Adagio-Allegro</a:t>
            </a:r>
          </a:p>
          <a:p>
            <a:r>
              <a:rPr lang="de-DE" dirty="0" smtClean="0"/>
              <a:t>Das Quartett beginnt mit einer langsamen Einleitung, die ihm den Beinamen „Dissonanzen-Quartett“ verschafft haben.</a:t>
            </a:r>
          </a:p>
          <a:p>
            <a:r>
              <a:rPr lang="de-DE" dirty="0" smtClean="0"/>
              <a:t>Besonders die gut hörbaren Querstände zwischen </a:t>
            </a:r>
            <a:r>
              <a:rPr lang="de-DE" dirty="0" err="1" smtClean="0"/>
              <a:t>Va</a:t>
            </a:r>
            <a:r>
              <a:rPr lang="de-DE" dirty="0" smtClean="0"/>
              <a:t> und Vl1 in T. 2 (</a:t>
            </a:r>
            <a:r>
              <a:rPr lang="de-DE" i="1" dirty="0" err="1" smtClean="0"/>
              <a:t>as</a:t>
            </a:r>
            <a:r>
              <a:rPr lang="de-DE" i="1" dirty="0" smtClean="0"/>
              <a:t>-a‘‘</a:t>
            </a:r>
            <a:r>
              <a:rPr lang="de-DE" dirty="0" smtClean="0"/>
              <a:t>) und T. 6 (</a:t>
            </a:r>
            <a:r>
              <a:rPr lang="de-DE" i="1" dirty="0" err="1" smtClean="0"/>
              <a:t>ges</a:t>
            </a:r>
            <a:r>
              <a:rPr lang="de-DE" dirty="0" smtClean="0"/>
              <a:t> gegen </a:t>
            </a:r>
            <a:r>
              <a:rPr lang="de-DE" i="1" dirty="0" smtClean="0"/>
              <a:t>g‘‘</a:t>
            </a:r>
            <a:r>
              <a:rPr lang="de-DE" dirty="0" smtClean="0"/>
              <a:t>) haben die Zeitgenossen irritiert.</a:t>
            </a:r>
          </a:p>
          <a:p>
            <a:r>
              <a:rPr lang="de-DE" dirty="0" smtClean="0"/>
              <a:t>In T. 4 ist die Dominante G-Dur erreicht, sie wird jedoch umgehend </a:t>
            </a:r>
            <a:r>
              <a:rPr lang="de-DE" dirty="0" err="1" smtClean="0"/>
              <a:t>vermollt</a:t>
            </a:r>
            <a:r>
              <a:rPr lang="de-DE" dirty="0" smtClean="0"/>
              <a:t> und das </a:t>
            </a:r>
            <a:r>
              <a:rPr lang="de-DE" i="1" dirty="0" smtClean="0"/>
              <a:t>des‘‘‘</a:t>
            </a:r>
            <a:r>
              <a:rPr lang="de-DE" dirty="0" smtClean="0"/>
              <a:t> in T. 5 erklingt unerwartet.</a:t>
            </a:r>
          </a:p>
          <a:p>
            <a:r>
              <a:rPr lang="de-DE" dirty="0" smtClean="0"/>
              <a:t>Ab T. 6 folgen die Anfangstakte einen Ton tiefer auf b.</a:t>
            </a:r>
          </a:p>
          <a:p>
            <a:r>
              <a:rPr lang="de-DE" dirty="0" smtClean="0"/>
              <a:t>In T. 9 wird As erreicht.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b="1" dirty="0" smtClean="0"/>
              <a:t>W. A. Mozart: Streichquartett in C-Dur KV 465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429200"/>
          </a:xfrm>
        </p:spPr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de-DE" b="1" dirty="0" smtClean="0"/>
              <a:t>Adagio-Allegro</a:t>
            </a:r>
          </a:p>
          <a:p>
            <a:r>
              <a:rPr lang="de-DE" dirty="0" smtClean="0"/>
              <a:t>In T. 12 endet der schrittweise Abstieg des </a:t>
            </a:r>
            <a:r>
              <a:rPr lang="de-DE" dirty="0" err="1" smtClean="0"/>
              <a:t>Vc</a:t>
            </a:r>
            <a:r>
              <a:rPr lang="de-DE" dirty="0" smtClean="0"/>
              <a:t> auf Es.</a:t>
            </a:r>
          </a:p>
          <a:p>
            <a:r>
              <a:rPr lang="de-DE" dirty="0" smtClean="0"/>
              <a:t>Die folgenden drei Takte zeichnen sich durch chromatische Stimmführung aus, bis in T. 16 schließlich mit der Dominante G-Dur fester Boden unter den Füßen erreicht ist.</a:t>
            </a:r>
          </a:p>
          <a:p>
            <a:r>
              <a:rPr lang="de-DE" dirty="0" smtClean="0"/>
              <a:t>Die Dominante wird in den Folgetakten bestätigt.</a:t>
            </a:r>
          </a:p>
          <a:p>
            <a:r>
              <a:rPr lang="de-DE" dirty="0" smtClean="0"/>
              <a:t>In T. 23 setzt das Hauptthema im piano und ohne </a:t>
            </a:r>
            <a:r>
              <a:rPr lang="de-DE" dirty="0" err="1" smtClean="0"/>
              <a:t>Vc</a:t>
            </a:r>
            <a:r>
              <a:rPr lang="de-DE" dirty="0" smtClean="0"/>
              <a:t> ein, ein regulärer </a:t>
            </a:r>
            <a:r>
              <a:rPr lang="de-DE" dirty="0" err="1" smtClean="0"/>
              <a:t>Achttakter</a:t>
            </a:r>
            <a:r>
              <a:rPr lang="de-DE" dirty="0" smtClean="0"/>
              <a:t>.</a:t>
            </a:r>
          </a:p>
          <a:p>
            <a:r>
              <a:rPr lang="de-DE" dirty="0" smtClean="0"/>
              <a:t>Der vollstimmige Einsatz in T. 31 im forte wirkt bestätigend, der in T. 38 die Dominante betonter ansteuert (DD-D), wobei diese ihren Dominantcharakter aber noch behält (G7 in T. 39).</a:t>
            </a:r>
            <a:endParaRPr lang="de-DE" dirty="0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b="1" dirty="0" smtClean="0"/>
              <a:t>W. A. Mozart: Streichquartett in C-Dur KV 465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5544616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de-DE" b="1" dirty="0" smtClean="0"/>
              <a:t>Adagio-Allegro</a:t>
            </a:r>
          </a:p>
          <a:p>
            <a:r>
              <a:rPr lang="de-DE" dirty="0" smtClean="0"/>
              <a:t>So endet der erste Abschnitt der Exposition in T. 44 noch deutlich in der Haupttonart C-Dur.</a:t>
            </a:r>
          </a:p>
          <a:p>
            <a:r>
              <a:rPr lang="de-DE" dirty="0" smtClean="0"/>
              <a:t>Ab T. 44 schließt sich die Überleitung in Richtung Seitensatz an, unter Verwendung des Hauptthemas, die in T. 55 mit einem D-Dur-Akkord als „Doppelpunkt“ endet.</a:t>
            </a:r>
          </a:p>
          <a:p>
            <a:r>
              <a:rPr lang="de-DE" dirty="0" smtClean="0"/>
              <a:t>Trotz des pointierten Forte-Einsatzes in G-Dur in T. 56 beginnt hier noch nicht der Seitensatz, sondern ein weiterer Überleitungsteil, der in T. 70f mit einer G-Dur-Kadenz endet.</a:t>
            </a:r>
          </a:p>
          <a:p>
            <a:r>
              <a:rPr lang="de-DE" dirty="0" smtClean="0"/>
              <a:t>In T. 71 setzt nun der Seitensatz mit dem achttaktigen Seitenthema ein.</a:t>
            </a:r>
          </a:p>
          <a:p>
            <a:r>
              <a:rPr lang="de-DE" dirty="0" smtClean="0"/>
              <a:t>Triolen und die Verlangsamung des Pulses (Viertel anstatt Achtel) bilden den Gegensatz zum Hauptthema.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b="1" dirty="0" smtClean="0"/>
              <a:t>Das Streichquartett</a:t>
            </a:r>
            <a:br>
              <a:rPr lang="de-DE" b="1" dirty="0" smtClean="0"/>
            </a:br>
            <a:r>
              <a:rPr lang="de-DE" b="1" dirty="0" smtClean="0"/>
              <a:t>Zur Gattungsästhetik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smtClean="0"/>
              <a:t>Bedeutend für die Entwicklung der Gattungsästhetik sind zwei Vorstellungen:</a:t>
            </a:r>
          </a:p>
          <a:p>
            <a:pPr>
              <a:buNone/>
            </a:pPr>
            <a:r>
              <a:rPr lang="de-DE" dirty="0" smtClean="0"/>
              <a:t>	1. Die Vorstellung von der besonderen Würde des reinen vierstimmigen Satzes aus gleichberechtigten Stimmen</a:t>
            </a:r>
          </a:p>
          <a:p>
            <a:pPr>
              <a:buNone/>
            </a:pPr>
            <a:r>
              <a:rPr lang="de-DE" dirty="0" smtClean="0"/>
              <a:t>	2. Die Vorstellung vom vierstimmigen kammermusikalischen Satz als einem Gespräch.</a:t>
            </a:r>
            <a:endParaRPr lang="de-D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b="1" dirty="0" smtClean="0"/>
              <a:t>W. A. Mozart: Streichquartett in C-Dur KV 465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de-DE" b="1" dirty="0" smtClean="0"/>
              <a:t>Adagio-Allegro</a:t>
            </a:r>
          </a:p>
          <a:p>
            <a:r>
              <a:rPr lang="de-DE" dirty="0" smtClean="0"/>
              <a:t>Ab T. 79 folgt eine schrittweise Rückkehr zum Charakter des Satzes vom Satzbeginn unter Verwendung des Hauptthemas.</a:t>
            </a:r>
          </a:p>
          <a:p>
            <a:r>
              <a:rPr lang="de-DE" dirty="0" smtClean="0"/>
              <a:t>In T. 107 beginnt die Durchführung mit dem Hauptthema jeweils um einen Takt versetzt in Vl1 und </a:t>
            </a:r>
            <a:r>
              <a:rPr lang="de-DE" dirty="0" err="1" smtClean="0"/>
              <a:t>Va</a:t>
            </a:r>
            <a:r>
              <a:rPr lang="de-DE" dirty="0" smtClean="0"/>
              <a:t>.</a:t>
            </a:r>
          </a:p>
          <a:p>
            <a:r>
              <a:rPr lang="de-DE" dirty="0" smtClean="0"/>
              <a:t>Nach dem Sekundakkord führen Vl1 und </a:t>
            </a:r>
            <a:r>
              <a:rPr lang="de-DE" dirty="0" err="1" smtClean="0"/>
              <a:t>Va</a:t>
            </a:r>
            <a:r>
              <a:rPr lang="de-DE" dirty="0" smtClean="0"/>
              <a:t> das Thema versetzt über den Repetitionstönen des </a:t>
            </a:r>
            <a:r>
              <a:rPr lang="de-DE" dirty="0" err="1" smtClean="0"/>
              <a:t>Vc</a:t>
            </a:r>
            <a:r>
              <a:rPr lang="de-DE" dirty="0" smtClean="0"/>
              <a:t> durch C, A etc. durch, bis in T. 117 F-Dur erreicht ist.</a:t>
            </a:r>
          </a:p>
          <a:p>
            <a:r>
              <a:rPr lang="de-DE" dirty="0" smtClean="0"/>
              <a:t>In aller Kürze (Umdeutung es = </a:t>
            </a:r>
            <a:r>
              <a:rPr lang="de-DE" dirty="0" err="1" smtClean="0"/>
              <a:t>dis</a:t>
            </a:r>
            <a:r>
              <a:rPr lang="de-DE" dirty="0" smtClean="0"/>
              <a:t>) moduliert Mozart nach E-Dur, worauf in T. 121ff eine a-Moll-Episode im piano unter Verwendung des Hauptthemas erklingt.</a:t>
            </a:r>
            <a:endParaRPr lang="de-DE" dirty="0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b="1" dirty="0" smtClean="0"/>
              <a:t>W. A. Mozart: Streichquartett in C-Dur KV 465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de-DE" b="1" dirty="0" smtClean="0"/>
              <a:t>Adagio-Allegro</a:t>
            </a:r>
          </a:p>
          <a:p>
            <a:r>
              <a:rPr lang="de-DE" dirty="0" smtClean="0"/>
              <a:t>Nach dem modifizierten Hauptthema im </a:t>
            </a:r>
            <a:r>
              <a:rPr lang="de-DE" dirty="0" err="1" smtClean="0"/>
              <a:t>Vc</a:t>
            </a:r>
            <a:r>
              <a:rPr lang="de-DE" dirty="0" smtClean="0"/>
              <a:t> in T. 125 werden in den Folgetakten Achtelgruppe und Vorhalt abgespalten und als Einzelmotiv zwischen Vl1 und </a:t>
            </a:r>
            <a:r>
              <a:rPr lang="de-DE" dirty="0" err="1" smtClean="0"/>
              <a:t>Vc</a:t>
            </a:r>
            <a:r>
              <a:rPr lang="de-DE" dirty="0" smtClean="0"/>
              <a:t> durchgeführt.</a:t>
            </a:r>
          </a:p>
          <a:p>
            <a:r>
              <a:rPr lang="de-DE" dirty="0" smtClean="0"/>
              <a:t>Die Mittelstimmen präsentieren unruhige Synkopen.</a:t>
            </a:r>
          </a:p>
          <a:p>
            <a:r>
              <a:rPr lang="de-DE" dirty="0" smtClean="0"/>
              <a:t>Über E-Dur wird in T. 129 A-Dur und in T. 130 d-Moll erreicht, dieses </a:t>
            </a:r>
            <a:r>
              <a:rPr lang="de-DE" dirty="0" err="1" smtClean="0"/>
              <a:t>dominantisiert</a:t>
            </a:r>
            <a:r>
              <a:rPr lang="de-DE" dirty="0" smtClean="0"/>
              <a:t>, worauf in T. 137 nach G-Dur als Dominante c-Moll erreicht wird.</a:t>
            </a:r>
          </a:p>
          <a:p>
            <a:r>
              <a:rPr lang="de-DE" dirty="0" smtClean="0"/>
              <a:t>Nach weiteren Zwischenstationen wird in T. 147 mit Rückgriff auf T. 121 wieder G-Dur betont und so der Rückweg zur Reprise beschritten, die in T. 155 einsetzt.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b="1" dirty="0" smtClean="0"/>
              <a:t>W. A. Mozart: Streichquartett in C-Dur KV 465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de-DE" b="1" dirty="0" smtClean="0"/>
              <a:t>Adagio-Allegro</a:t>
            </a:r>
          </a:p>
          <a:p>
            <a:r>
              <a:rPr lang="de-DE" dirty="0" smtClean="0"/>
              <a:t>Die Reprise ist gekürzt und variiert (bereits zu Beginn Variationen), in T. 191 schließlich erklingt der Seitensatz in der Tonika.</a:t>
            </a:r>
          </a:p>
          <a:p>
            <a:r>
              <a:rPr lang="de-DE" dirty="0" smtClean="0"/>
              <a:t>In T. 227 folgt eine Coda, die den Beginn der Durchführung aufnimmt. </a:t>
            </a:r>
          </a:p>
          <a:p>
            <a:r>
              <a:rPr lang="de-DE" dirty="0" smtClean="0"/>
              <a:t>Ab T. 235 wird in extenso nochmals C-Dur ausgebreitet.</a:t>
            </a:r>
            <a:endParaRPr lang="de-DE" dirty="0"/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b="1" dirty="0" smtClean="0"/>
              <a:t>W. A. Mozart: Streichquartett in C-Dur KV 465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69160"/>
          </a:xfrm>
        </p:spPr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de-DE" b="1" dirty="0" smtClean="0"/>
              <a:t>Andante cantabile</a:t>
            </a:r>
          </a:p>
          <a:p>
            <a:r>
              <a:rPr lang="de-DE" dirty="0" smtClean="0"/>
              <a:t>Das Andante ist ein zweiteiliges Stück.</a:t>
            </a:r>
          </a:p>
          <a:p>
            <a:r>
              <a:rPr lang="de-DE" dirty="0" smtClean="0"/>
              <a:t>Der A-Teil reicht von T. 1-39, worauf nach einer Überleitung von fünf Takten ab T. 45 die variierte Wiederholung des A-Teils.</a:t>
            </a:r>
          </a:p>
          <a:p>
            <a:r>
              <a:rPr lang="de-DE" dirty="0" smtClean="0"/>
              <a:t>Das Hauptthema besteht aus einem </a:t>
            </a:r>
            <a:r>
              <a:rPr lang="de-DE" dirty="0" err="1" smtClean="0"/>
              <a:t>Achttakter</a:t>
            </a:r>
            <a:r>
              <a:rPr lang="de-DE" dirty="0" smtClean="0"/>
              <a:t> 4+4, der zwar in T. 8 in der Tonika endet, durch die Melodieführung der </a:t>
            </a:r>
            <a:r>
              <a:rPr lang="de-DE" dirty="0" err="1" smtClean="0"/>
              <a:t>Vl</a:t>
            </a:r>
            <a:r>
              <a:rPr lang="de-DE" dirty="0" smtClean="0"/>
              <a:t> aber doch offen bleibt.</a:t>
            </a:r>
          </a:p>
          <a:p>
            <a:r>
              <a:rPr lang="de-DE" dirty="0" smtClean="0"/>
              <a:t>Ein weiterer Nachsatz schließt sich an, der in T. 12 in die Überleitung zum Seitenthema weitergeführt wird.</a:t>
            </a:r>
          </a:p>
          <a:p>
            <a:r>
              <a:rPr lang="de-DE" dirty="0" smtClean="0"/>
              <a:t>Die Überleitung baut sich langsam aus dem piano zum forte auf und geht wieder ins piano zurück.</a:t>
            </a:r>
          </a:p>
          <a:p>
            <a:endParaRPr lang="de-DE" dirty="0" smtClean="0"/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b="1" dirty="0" smtClean="0"/>
              <a:t>W. A. Mozart: Streichquartett in C-Dur KV 465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97152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de-DE" b="1" dirty="0" smtClean="0"/>
              <a:t>Andante cantabile</a:t>
            </a:r>
          </a:p>
          <a:p>
            <a:r>
              <a:rPr lang="de-DE" dirty="0" smtClean="0"/>
              <a:t>Vl1 und </a:t>
            </a:r>
            <a:r>
              <a:rPr lang="de-DE" dirty="0" err="1" smtClean="0"/>
              <a:t>Vc</a:t>
            </a:r>
            <a:r>
              <a:rPr lang="de-DE" dirty="0" smtClean="0"/>
              <a:t> dialogisieren zur Begleitung der Mittelstimmen.</a:t>
            </a:r>
          </a:p>
          <a:p>
            <a:r>
              <a:rPr lang="de-DE" dirty="0" smtClean="0"/>
              <a:t>In T. 26 setzt der Seitensatz im Pianissimo quasi </a:t>
            </a:r>
            <a:r>
              <a:rPr lang="de-DE" dirty="0" err="1" smtClean="0"/>
              <a:t>fugatisch</a:t>
            </a:r>
            <a:r>
              <a:rPr lang="de-DE" dirty="0" smtClean="0"/>
              <a:t> ein.</a:t>
            </a:r>
          </a:p>
          <a:p>
            <a:r>
              <a:rPr lang="de-DE" dirty="0" smtClean="0"/>
              <a:t>Der A‘-Teil wird verschiedentlich variiert.</a:t>
            </a:r>
          </a:p>
          <a:p>
            <a:r>
              <a:rPr lang="de-DE" dirty="0" smtClean="0"/>
              <a:t>In T. 75 beginnt der Seitensatz nun in der Tonika, in T. 85 wird er ein weiteres Mal wiederholt, diesmal in f-Moll.</a:t>
            </a:r>
          </a:p>
          <a:p>
            <a:r>
              <a:rPr lang="de-DE" dirty="0" smtClean="0"/>
              <a:t>In T. 100f ist wieder F-Dur erreicht, die Coda schließt sich unmittelbar an.</a:t>
            </a:r>
            <a:endParaRPr lang="de-DE" dirty="0"/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b="1" dirty="0" smtClean="0"/>
              <a:t>W. A. Mozart: Streichquartett in C-Dur KV 465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de-DE" b="1" dirty="0" err="1" smtClean="0"/>
              <a:t>Menuetto</a:t>
            </a:r>
            <a:r>
              <a:rPr lang="de-DE" b="1" dirty="0" smtClean="0"/>
              <a:t>. Allegro</a:t>
            </a:r>
          </a:p>
          <a:p>
            <a:r>
              <a:rPr lang="de-DE" dirty="0" smtClean="0"/>
              <a:t>Das Menuett exponiert zunächst einen dynamischen Kontrast,</a:t>
            </a:r>
          </a:p>
          <a:p>
            <a:r>
              <a:rPr lang="de-DE" dirty="0" smtClean="0"/>
              <a:t>Im zweiten Teil wird mit d-Moll ein Tonartenkontrast erzielt.</a:t>
            </a:r>
          </a:p>
          <a:p>
            <a:r>
              <a:rPr lang="de-DE" dirty="0" smtClean="0"/>
              <a:t>Das Trio steht in der Variantentonart c-Moll.</a:t>
            </a:r>
          </a:p>
          <a:p>
            <a:r>
              <a:rPr lang="de-DE" dirty="0" smtClean="0"/>
              <a:t>Bemerkenswert ist die Verlegung der kantablen Melodie ab T. 28 ins </a:t>
            </a:r>
            <a:r>
              <a:rPr lang="de-DE" dirty="0" err="1" smtClean="0"/>
              <a:t>Vc</a:t>
            </a:r>
            <a:r>
              <a:rPr lang="de-DE" dirty="0" smtClean="0"/>
              <a:t>.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b="1" dirty="0" smtClean="0"/>
              <a:t>W. A. Mozart: Streichquartett in C-Dur KV 465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de-DE" b="1" dirty="0" smtClean="0"/>
              <a:t>Allegro molto</a:t>
            </a:r>
          </a:p>
          <a:p>
            <a:r>
              <a:rPr lang="de-DE" dirty="0" smtClean="0"/>
              <a:t>Das Finale steht im kurzgliedrigen 2/4-Takt.</a:t>
            </a:r>
          </a:p>
          <a:p>
            <a:r>
              <a:rPr lang="de-DE" dirty="0" smtClean="0"/>
              <a:t>Am Beginn stehen zwei </a:t>
            </a:r>
            <a:r>
              <a:rPr lang="de-DE" dirty="0" err="1" smtClean="0"/>
              <a:t>Achttakter</a:t>
            </a:r>
            <a:r>
              <a:rPr lang="de-DE" dirty="0" smtClean="0"/>
              <a:t>, deren Thematik ab T. 25 mit Auftakt wieder aufgenommen wird.</a:t>
            </a:r>
          </a:p>
          <a:p>
            <a:r>
              <a:rPr lang="de-DE" dirty="0" smtClean="0"/>
              <a:t>Dazwischen steht eine Piano-Episode, die über den markanten Zweiachtel-Auftakt mit dem Hauptthema verbunden ist.</a:t>
            </a:r>
          </a:p>
          <a:p>
            <a:r>
              <a:rPr lang="de-DE" dirty="0" smtClean="0"/>
              <a:t>Ab T. 34 beginnt die Überleitung, der Seitensatz in G-Dur in T. 55 – wieder mit einem Zweiachtel-Auftakt.</a:t>
            </a:r>
          </a:p>
          <a:p>
            <a:r>
              <a:rPr lang="de-DE" dirty="0" smtClean="0"/>
              <a:t>In den Folgetakten wird G-Dur weiter ausgebreitet, der Satz ist nunmehr Oberstimmenbetont: Vl1+Begleitung.</a:t>
            </a:r>
          </a:p>
          <a:p>
            <a:r>
              <a:rPr lang="de-DE" dirty="0" smtClean="0"/>
              <a:t>Bemerkenswert ist die Es-Dur-Episode ab T. 89.</a:t>
            </a:r>
          </a:p>
          <a:p>
            <a:endParaRPr lang="de-DE" dirty="0" smtClean="0"/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b="1" dirty="0" smtClean="0"/>
              <a:t>W. A. Mozart: Streichquartett in C-Dur KV 465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de-DE" b="1" dirty="0" smtClean="0"/>
              <a:t>Allegro molto</a:t>
            </a:r>
          </a:p>
          <a:p>
            <a:r>
              <a:rPr lang="de-DE" dirty="0" smtClean="0"/>
              <a:t>Die Durchführung beginnt in T. 137 mit dem Hauptthema in c-Moll.</a:t>
            </a:r>
          </a:p>
          <a:p>
            <a:r>
              <a:rPr lang="de-DE" dirty="0" smtClean="0"/>
              <a:t>Nach einer Generalpause setzt das Hauptthema in T. 152 in Es-Dur an, jedoch nur für etwas mehr als zwei Takte, in T. 158 folgt in gleicher Weise ein f-Moll-Einsatz.</a:t>
            </a:r>
          </a:p>
          <a:p>
            <a:r>
              <a:rPr lang="de-DE" dirty="0" smtClean="0"/>
              <a:t>Schließlich wendet sich der Satz in die Kreuztonarten, so wird in T. 166 über H-Dur e-Moll, in T. 168 über Fis-Dur h-Moll und in T. 172 cis-Moll erreicht.</a:t>
            </a:r>
          </a:p>
          <a:p>
            <a:r>
              <a:rPr lang="de-DE" dirty="0" smtClean="0"/>
              <a:t>Nach einer Kadenz auf H-Dur in T. 180 setzt in T. 182 das Hauptthema zuerst in E-Dur, dann in T. 186 in e-Moll ein – in einem C-Dur-Satz denkbar weit entfernte Tonarten.</a:t>
            </a:r>
          </a:p>
          <a:p>
            <a:endParaRPr lang="de-DE" dirty="0"/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b="1" dirty="0" smtClean="0"/>
              <a:t>W. A. Mozart: Streichquartett in C-Dur KV 465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de-DE" b="1" dirty="0" smtClean="0"/>
              <a:t>Allegro molto</a:t>
            </a:r>
          </a:p>
          <a:p>
            <a:r>
              <a:rPr lang="de-DE" dirty="0" smtClean="0"/>
              <a:t>Schließlich wendet sich der Satz nach G-Dur und in T. 199 beginnt die Reprise.</a:t>
            </a:r>
          </a:p>
          <a:p>
            <a:r>
              <a:rPr lang="de-DE" dirty="0" smtClean="0"/>
              <a:t>In T. 157 beginnt der Seitensatz nun in der Tonika C-Dur.</a:t>
            </a:r>
          </a:p>
          <a:p>
            <a:r>
              <a:rPr lang="de-DE" dirty="0" smtClean="0"/>
              <a:t>Die bereits in der Exposition verwendeten </a:t>
            </a:r>
            <a:r>
              <a:rPr lang="de-DE" dirty="0" err="1" smtClean="0"/>
              <a:t>Ausweichungen</a:t>
            </a:r>
            <a:r>
              <a:rPr lang="de-DE" dirty="0" smtClean="0"/>
              <a:t> werden verstärkt: As-Dur (T. 292) und dann geht es über Es-Dur bis nach Des-Dur in T. 308ff.</a:t>
            </a:r>
          </a:p>
          <a:p>
            <a:r>
              <a:rPr lang="de-DE" dirty="0" smtClean="0"/>
              <a:t>Wieder schließt sich eine Coda an, die diesmal mit 47 Takten recht umfangreich ausfällt.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b="1" dirty="0" smtClean="0"/>
              <a:t>Das Streichquartett</a:t>
            </a:r>
            <a:br>
              <a:rPr lang="de-DE" b="1" dirty="0" smtClean="0"/>
            </a:br>
            <a:r>
              <a:rPr lang="de-DE" b="1" dirty="0" smtClean="0"/>
              <a:t>Zur Gattungsästhetik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69160"/>
          </a:xfrm>
        </p:spPr>
        <p:txBody>
          <a:bodyPr>
            <a:normAutofit fontScale="92500" lnSpcReduction="20000"/>
          </a:bodyPr>
          <a:lstStyle/>
          <a:p>
            <a:r>
              <a:rPr lang="de-DE" dirty="0" smtClean="0"/>
              <a:t>Dabei geht die Vorstellung von der </a:t>
            </a:r>
            <a:r>
              <a:rPr lang="de-DE" b="1" dirty="0" smtClean="0"/>
              <a:t>Würde des vierstimmigen Streichersatzes</a:t>
            </a:r>
            <a:r>
              <a:rPr lang="de-DE" dirty="0" smtClean="0"/>
              <a:t> zunächst auf die Bedeutung des vierstimmigen reinen Vokalsatzes zurück, wie er sich etwa in der Vokalpolyphonie findet.</a:t>
            </a:r>
          </a:p>
          <a:p>
            <a:r>
              <a:rPr lang="de-DE" dirty="0" smtClean="0"/>
              <a:t>Diese wiederum gründet sich auf der </a:t>
            </a:r>
            <a:r>
              <a:rPr lang="de-DE" dirty="0" err="1" smtClean="0"/>
              <a:t>ma</a:t>
            </a:r>
            <a:r>
              <a:rPr lang="de-DE" dirty="0" smtClean="0"/>
              <a:t>. Vorstellung der besonderen Würde der </a:t>
            </a:r>
            <a:r>
              <a:rPr lang="de-DE" dirty="0" err="1" smtClean="0"/>
              <a:t>Vierzahl</a:t>
            </a:r>
            <a:r>
              <a:rPr lang="de-DE" dirty="0" smtClean="0"/>
              <a:t> durch die Natur: 4 Elemente, 4 Himmelsrichtungen, 4 Jahreszeiten usw.</a:t>
            </a:r>
          </a:p>
          <a:p>
            <a:r>
              <a:rPr lang="de-DE" dirty="0" smtClean="0"/>
              <a:t>Mit diesen Analogien begründet z.B. Heinrich </a:t>
            </a:r>
            <a:r>
              <a:rPr lang="de-DE" dirty="0" err="1" smtClean="0"/>
              <a:t>Glarean</a:t>
            </a:r>
            <a:r>
              <a:rPr lang="de-DE" dirty="0" smtClean="0"/>
              <a:t> in seinem </a:t>
            </a:r>
            <a:r>
              <a:rPr lang="de-DE" dirty="0" err="1" smtClean="0"/>
              <a:t>Dodekachordon</a:t>
            </a:r>
            <a:r>
              <a:rPr lang="de-DE" dirty="0" smtClean="0"/>
              <a:t> von 1547 die Vorrangstellung des vierstimmigen Vokalsatzes.</a:t>
            </a:r>
            <a:endParaRPr lang="de-DE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b="1" dirty="0" smtClean="0"/>
              <a:t>Das Streichquartett</a:t>
            </a:r>
            <a:br>
              <a:rPr lang="de-DE" b="1" dirty="0" smtClean="0"/>
            </a:br>
            <a:r>
              <a:rPr lang="de-DE" b="1" dirty="0" smtClean="0"/>
              <a:t>Zur Gattungsästhetik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600200"/>
            <a:ext cx="8686800" cy="5257800"/>
          </a:xfrm>
        </p:spPr>
        <p:txBody>
          <a:bodyPr>
            <a:normAutofit fontScale="92500" lnSpcReduction="20000"/>
          </a:bodyPr>
          <a:lstStyle/>
          <a:p>
            <a:r>
              <a:rPr lang="de-DE" dirty="0" smtClean="0"/>
              <a:t>Die zweite Vorstellung des Quartetts als </a:t>
            </a:r>
            <a:r>
              <a:rPr lang="de-DE" b="1" dirty="0" smtClean="0"/>
              <a:t>Gespräch</a:t>
            </a:r>
            <a:r>
              <a:rPr lang="de-DE" dirty="0" smtClean="0"/>
              <a:t> entstammt der Konversationskultur der französischen Salons des 18. Jh.</a:t>
            </a:r>
          </a:p>
          <a:p>
            <a:r>
              <a:rPr lang="de-DE" dirty="0" smtClean="0"/>
              <a:t>Klassische Dicta finden sich von </a:t>
            </a:r>
            <a:r>
              <a:rPr lang="de-DE" b="1" dirty="0" smtClean="0"/>
              <a:t>Johann Friedrich Reichardt (1752-1814)</a:t>
            </a:r>
            <a:r>
              <a:rPr lang="de-DE" dirty="0" smtClean="0"/>
              <a:t> und </a:t>
            </a:r>
            <a:r>
              <a:rPr lang="de-DE" b="1" dirty="0" smtClean="0"/>
              <a:t>Johann Wolfgang von Goethe (1749-1832)</a:t>
            </a:r>
            <a:r>
              <a:rPr lang="de-DE" dirty="0" smtClean="0"/>
              <a:t>:</a:t>
            </a:r>
          </a:p>
          <a:p>
            <a:pPr>
              <a:buNone/>
            </a:pPr>
            <a:r>
              <a:rPr lang="de-DE" dirty="0" smtClean="0"/>
              <a:t>	Reichardt hatte </a:t>
            </a:r>
            <a:r>
              <a:rPr lang="de-DE" i="1" dirty="0" smtClean="0"/>
              <a:t>„bei dem Quartett […] die Idee eines Gesprächs unter vier Personen“</a:t>
            </a:r>
            <a:r>
              <a:rPr lang="de-DE" dirty="0" smtClean="0"/>
              <a:t>.</a:t>
            </a:r>
          </a:p>
          <a:p>
            <a:pPr>
              <a:buNone/>
            </a:pPr>
            <a:r>
              <a:rPr lang="de-DE" dirty="0" smtClean="0"/>
              <a:t>	Goethe 1829 an </a:t>
            </a:r>
            <a:r>
              <a:rPr lang="de-DE" dirty="0" err="1" smtClean="0"/>
              <a:t>Zelter</a:t>
            </a:r>
            <a:r>
              <a:rPr lang="de-DE" dirty="0" smtClean="0"/>
              <a:t>:  </a:t>
            </a:r>
            <a:r>
              <a:rPr lang="de-DE" i="1" dirty="0" smtClean="0"/>
              <a:t>„Man hört vier vernünftige Leute sich untereinander unterhalten, glaubt ihren Diskursen etwas abzugewinnen und die Eigentümlichkeiten der Instrumente kennen zu lernen.“</a:t>
            </a:r>
            <a:endParaRPr lang="de-DE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b="1" dirty="0" smtClean="0"/>
              <a:t>Das Streichquartett</a:t>
            </a:r>
            <a:br>
              <a:rPr lang="de-DE" b="1" dirty="0" smtClean="0"/>
            </a:br>
            <a:r>
              <a:rPr lang="de-DE" b="1" dirty="0" smtClean="0"/>
              <a:t>Zur Gattungsästhetik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 lnSpcReduction="10000"/>
          </a:bodyPr>
          <a:lstStyle/>
          <a:p>
            <a:r>
              <a:rPr lang="de-DE" dirty="0" smtClean="0"/>
              <a:t>Zur Gattungsästhetik gehört auch die verhältnismäßig schnelle </a:t>
            </a:r>
            <a:r>
              <a:rPr lang="de-DE" b="1" dirty="0" smtClean="0"/>
              <a:t>Bildung eines Kanons </a:t>
            </a:r>
            <a:r>
              <a:rPr lang="de-DE" dirty="0" smtClean="0"/>
              <a:t>mit für die Gattung mustergültigen Werken, die nachgeahmt werden.</a:t>
            </a:r>
          </a:p>
          <a:p>
            <a:r>
              <a:rPr lang="de-DE" dirty="0" smtClean="0"/>
              <a:t>Dieser Kanon beginnt sich in den 1780er Jahren nach </a:t>
            </a:r>
            <a:r>
              <a:rPr lang="de-DE" b="1" dirty="0" smtClean="0"/>
              <a:t>Haydns</a:t>
            </a:r>
            <a:r>
              <a:rPr lang="de-DE" dirty="0" smtClean="0"/>
              <a:t> </a:t>
            </a:r>
            <a:r>
              <a:rPr lang="de-DE" b="1" dirty="0" smtClean="0"/>
              <a:t>op. 33 (1782</a:t>
            </a:r>
            <a:r>
              <a:rPr lang="de-DE" dirty="0" smtClean="0"/>
              <a:t>) zu entwickeln.</a:t>
            </a:r>
          </a:p>
          <a:p>
            <a:r>
              <a:rPr lang="de-DE" dirty="0" smtClean="0"/>
              <a:t>In den Folgejahren kamen die Quartette </a:t>
            </a:r>
            <a:r>
              <a:rPr lang="de-DE" b="1" dirty="0" smtClean="0"/>
              <a:t>Mozarts ab KV 387 </a:t>
            </a:r>
            <a:r>
              <a:rPr lang="de-DE" dirty="0" smtClean="0"/>
              <a:t>hinzu,</a:t>
            </a:r>
          </a:p>
          <a:p>
            <a:r>
              <a:rPr lang="de-DE" dirty="0" smtClean="0"/>
              <a:t>nach der Jahrhundertwende schließlich die Quartette </a:t>
            </a:r>
            <a:r>
              <a:rPr lang="de-DE" b="1" dirty="0" smtClean="0"/>
              <a:t>Beethovens</a:t>
            </a:r>
            <a:r>
              <a:rPr lang="de-DE" dirty="0" smtClean="0"/>
              <a:t>.</a:t>
            </a:r>
          </a:p>
          <a:p>
            <a:endParaRPr lang="de-DE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b="1" dirty="0" smtClean="0"/>
              <a:t>Das Streichquartett</a:t>
            </a:r>
            <a:br>
              <a:rPr lang="de-DE" b="1" dirty="0" smtClean="0"/>
            </a:br>
            <a:r>
              <a:rPr lang="de-DE" b="1" dirty="0" smtClean="0"/>
              <a:t>Zur Gattungsästhetik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600200"/>
            <a:ext cx="8686800" cy="5257800"/>
          </a:xfrm>
        </p:spPr>
        <p:txBody>
          <a:bodyPr>
            <a:normAutofit fontScale="85000" lnSpcReduction="20000"/>
          </a:bodyPr>
          <a:lstStyle/>
          <a:p>
            <a:r>
              <a:rPr lang="de-DE" dirty="0" smtClean="0"/>
              <a:t>Die Hochschätzung der Gattung unter den professionellen Musikern zeigt sich darin, dass zu Beginn des 19. Jh. zahlreiche </a:t>
            </a:r>
            <a:r>
              <a:rPr lang="de-DE" b="1" dirty="0" err="1" smtClean="0"/>
              <a:t>Quartettgesellschaften</a:t>
            </a:r>
            <a:r>
              <a:rPr lang="de-DE" dirty="0" smtClean="0"/>
              <a:t> zum Studium der Quartette Haydns, Mozarts und später Beethovens bildeten.</a:t>
            </a:r>
          </a:p>
          <a:p>
            <a:r>
              <a:rPr lang="de-DE" dirty="0" smtClean="0"/>
              <a:t>Der Hochschätzung des Quartetts verdanken wir zudem die Erfindung der </a:t>
            </a:r>
            <a:r>
              <a:rPr lang="de-DE" b="1" dirty="0" smtClean="0"/>
              <a:t>Taschenpartitur</a:t>
            </a:r>
            <a:r>
              <a:rPr lang="de-DE" dirty="0" smtClean="0"/>
              <a:t>.</a:t>
            </a:r>
          </a:p>
          <a:p>
            <a:r>
              <a:rPr lang="de-DE" dirty="0" smtClean="0"/>
              <a:t>1801 brachte </a:t>
            </a:r>
            <a:r>
              <a:rPr lang="de-DE" b="1" dirty="0" err="1" smtClean="0"/>
              <a:t>Pleyel</a:t>
            </a:r>
            <a:r>
              <a:rPr lang="de-DE" dirty="0" smtClean="0"/>
              <a:t> in Paris Taschenpartituren von Haydns, später von Mozarts Quartetten.</a:t>
            </a:r>
          </a:p>
          <a:p>
            <a:r>
              <a:rPr lang="de-DE" dirty="0" smtClean="0"/>
              <a:t>Durch Haydns Biograph </a:t>
            </a:r>
            <a:r>
              <a:rPr lang="de-DE" dirty="0" err="1" smtClean="0"/>
              <a:t>Griesinger</a:t>
            </a:r>
            <a:r>
              <a:rPr lang="de-DE" dirty="0" smtClean="0"/>
              <a:t> ist belegt, dass die Studienpartituren bereits 1802 in Konzerten zum mitlesen verwendet wurden.</a:t>
            </a:r>
          </a:p>
          <a:p>
            <a:r>
              <a:rPr lang="de-DE" dirty="0" smtClean="0"/>
              <a:t>Bislang wurden Quartette i.d.R. nur in Stimmen veröffentlicht, was sich in der Folgezeit änderte.</a:t>
            </a:r>
          </a:p>
          <a:p>
            <a:endParaRPr lang="de-DE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b="1" dirty="0" smtClean="0"/>
              <a:t>Das Streichquartett</a:t>
            </a:r>
            <a:br>
              <a:rPr lang="de-DE" b="1" dirty="0" smtClean="0"/>
            </a:br>
            <a:r>
              <a:rPr lang="de-DE" b="1" dirty="0" smtClean="0"/>
              <a:t>Zur Vorgeschichte</a:t>
            </a:r>
            <a:endParaRPr lang="de-DE" b="1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 fontScale="92500" lnSpcReduction="10000"/>
          </a:bodyPr>
          <a:lstStyle/>
          <a:p>
            <a:r>
              <a:rPr lang="de-DE" dirty="0" smtClean="0"/>
              <a:t>Die Entstehung des Streichquartetts ist nicht einlinig vorlaufen, es besitzt vielmehr verschiedene Vorläufer:</a:t>
            </a:r>
          </a:p>
          <a:p>
            <a:pPr>
              <a:buNone/>
            </a:pPr>
            <a:r>
              <a:rPr lang="de-DE" dirty="0" smtClean="0"/>
              <a:t>	- in Italien die </a:t>
            </a:r>
            <a:r>
              <a:rPr lang="de-DE" b="1" dirty="0" err="1" smtClean="0"/>
              <a:t>Sinfonia</a:t>
            </a:r>
            <a:r>
              <a:rPr lang="de-DE" dirty="0" smtClean="0"/>
              <a:t> und das </a:t>
            </a:r>
            <a:r>
              <a:rPr lang="de-DE" b="1" dirty="0" err="1" smtClean="0"/>
              <a:t>Concerto</a:t>
            </a:r>
            <a:r>
              <a:rPr lang="de-DE" b="1" dirty="0" smtClean="0"/>
              <a:t> a </a:t>
            </a:r>
            <a:r>
              <a:rPr lang="de-DE" b="1" dirty="0" err="1" smtClean="0"/>
              <a:t>quattro</a:t>
            </a:r>
            <a:r>
              <a:rPr lang="de-DE" dirty="0" smtClean="0"/>
              <a:t> (z.B. v. </a:t>
            </a:r>
            <a:r>
              <a:rPr lang="de-DE" dirty="0" err="1" smtClean="0"/>
              <a:t>Sammartini</a:t>
            </a:r>
            <a:r>
              <a:rPr lang="de-DE" dirty="0" smtClean="0"/>
              <a:t> 1744 u. 1763-1767)</a:t>
            </a:r>
          </a:p>
          <a:p>
            <a:pPr>
              <a:buNone/>
            </a:pPr>
            <a:r>
              <a:rPr lang="de-DE" dirty="0" smtClean="0"/>
              <a:t>	- in Frankreich </a:t>
            </a:r>
            <a:r>
              <a:rPr lang="de-DE" b="1" dirty="0" err="1" smtClean="0"/>
              <a:t>Quatuor</a:t>
            </a:r>
            <a:r>
              <a:rPr lang="de-DE" dirty="0" smtClean="0"/>
              <a:t> bzw. </a:t>
            </a:r>
            <a:r>
              <a:rPr lang="de-DE" b="1" dirty="0" smtClean="0"/>
              <a:t>Sonate en </a:t>
            </a:r>
            <a:r>
              <a:rPr lang="de-DE" b="1" dirty="0" err="1" smtClean="0"/>
              <a:t>quatuor</a:t>
            </a:r>
            <a:r>
              <a:rPr lang="de-DE" b="1" dirty="0" smtClean="0"/>
              <a:t> </a:t>
            </a:r>
            <a:r>
              <a:rPr lang="de-DE" dirty="0" smtClean="0"/>
              <a:t>(keine direkte Linie zum </a:t>
            </a:r>
            <a:r>
              <a:rPr lang="de-DE" dirty="0" err="1" smtClean="0"/>
              <a:t>Streichq</a:t>
            </a:r>
            <a:r>
              <a:rPr lang="de-DE" dirty="0" smtClean="0"/>
              <a:t>.)</a:t>
            </a:r>
          </a:p>
          <a:p>
            <a:pPr>
              <a:buNone/>
            </a:pPr>
            <a:r>
              <a:rPr lang="de-DE" dirty="0" smtClean="0"/>
              <a:t>	- in Norddeutschland die kontrapunktische </a:t>
            </a:r>
            <a:r>
              <a:rPr lang="de-DE" b="1" dirty="0" err="1" smtClean="0"/>
              <a:t>Quartettsonate</a:t>
            </a:r>
            <a:r>
              <a:rPr lang="de-DE" dirty="0" smtClean="0"/>
              <a:t> (ebenfalls keine direkte Linie zum Streichquartett)</a:t>
            </a:r>
          </a:p>
          <a:p>
            <a:pPr>
              <a:buNone/>
            </a:pPr>
            <a:r>
              <a:rPr lang="de-DE" dirty="0" smtClean="0"/>
              <a:t>	- in Österreich das </a:t>
            </a:r>
            <a:r>
              <a:rPr lang="de-DE" b="1" dirty="0" smtClean="0"/>
              <a:t>Quartett-Divertimento.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3731</Words>
  <Application>Microsoft Office PowerPoint</Application>
  <PresentationFormat>Bildschirmpräsentation (4:3)</PresentationFormat>
  <Paragraphs>284</Paragraphs>
  <Slides>48</Slides>
  <Notes>1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48</vt:i4>
      </vt:variant>
    </vt:vector>
  </HeadingPairs>
  <TitlesOfParts>
    <vt:vector size="49" baseType="lpstr">
      <vt:lpstr>Larissa-Design</vt:lpstr>
      <vt:lpstr>Musikgeschichte der europäischen Neuzeit</vt:lpstr>
      <vt:lpstr>Folie 2</vt:lpstr>
      <vt:lpstr>Das Streichquartett</vt:lpstr>
      <vt:lpstr>Das Streichquartett Zur Gattungsästhetik</vt:lpstr>
      <vt:lpstr>Das Streichquartett Zur Gattungsästhetik</vt:lpstr>
      <vt:lpstr>Das Streichquartett Zur Gattungsästhetik</vt:lpstr>
      <vt:lpstr>Das Streichquartett Zur Gattungsästhetik</vt:lpstr>
      <vt:lpstr>Das Streichquartett Zur Gattungsästhetik</vt:lpstr>
      <vt:lpstr>Das Streichquartett Zur Vorgeschichte</vt:lpstr>
      <vt:lpstr>Das Streichquartett Zur Vorgeschichte</vt:lpstr>
      <vt:lpstr>Folie 11</vt:lpstr>
      <vt:lpstr>Folie 12</vt:lpstr>
      <vt:lpstr>Haydn: Streichquartett in C op. 33/4</vt:lpstr>
      <vt:lpstr>Haydn: Streichquartett in C op. 33/4</vt:lpstr>
      <vt:lpstr>Haydn: Streichquartett in C op. 33/4</vt:lpstr>
      <vt:lpstr>Haydn: Streichquartett in C op. 33/4</vt:lpstr>
      <vt:lpstr>Haydn: Streichquartett in C op. 33/4</vt:lpstr>
      <vt:lpstr>Haydn: Streichquartett in C op. 33/4</vt:lpstr>
      <vt:lpstr>Haydn: Streichquartett in C op. 33/4</vt:lpstr>
      <vt:lpstr>Haydn: Streichquartett in C op. 33/4</vt:lpstr>
      <vt:lpstr>Haydn: Streichquartett in C op. 33/4</vt:lpstr>
      <vt:lpstr>Haydn: Streichquartett in C op. 33/4</vt:lpstr>
      <vt:lpstr>Haydn: Streichquartett in C op. 33/4</vt:lpstr>
      <vt:lpstr>Haydn: Streichquartett in C op. 33/4</vt:lpstr>
      <vt:lpstr>Haydn: Streichquartett in C op. 33/4</vt:lpstr>
      <vt:lpstr>Haydn: Streichquartett in C op. 33/4</vt:lpstr>
      <vt:lpstr>Haydn: Streichquartett in C op. 33/4</vt:lpstr>
      <vt:lpstr>Haydn: Streichquartett in C op. 33/4</vt:lpstr>
      <vt:lpstr>Haydn: Streichquartett in C op. 33/4</vt:lpstr>
      <vt:lpstr>Haydn: Streichquartett in C op. 33/4</vt:lpstr>
      <vt:lpstr>Haydn: Streichquartett in C op. 33/4</vt:lpstr>
      <vt:lpstr>Haydn: Streichquartett in C op. 33/4</vt:lpstr>
      <vt:lpstr>Haydn: Streichquartett in C op. 33/4</vt:lpstr>
      <vt:lpstr>Haydn: Streichquartett in C op. 33/4</vt:lpstr>
      <vt:lpstr>Folie 35</vt:lpstr>
      <vt:lpstr>W. A. Mozart: Streichquartett in C-Dur KV 465</vt:lpstr>
      <vt:lpstr>W. A. Mozart: Streichquartett in C-Dur KV 465</vt:lpstr>
      <vt:lpstr>W. A. Mozart: Streichquartett in C-Dur KV 465</vt:lpstr>
      <vt:lpstr>W. A. Mozart: Streichquartett in C-Dur KV 465</vt:lpstr>
      <vt:lpstr>W. A. Mozart: Streichquartett in C-Dur KV 465</vt:lpstr>
      <vt:lpstr>W. A. Mozart: Streichquartett in C-Dur KV 465</vt:lpstr>
      <vt:lpstr>W. A. Mozart: Streichquartett in C-Dur KV 465</vt:lpstr>
      <vt:lpstr>W. A. Mozart: Streichquartett in C-Dur KV 465</vt:lpstr>
      <vt:lpstr>W. A. Mozart: Streichquartett in C-Dur KV 465</vt:lpstr>
      <vt:lpstr>W. A. Mozart: Streichquartett in C-Dur KV 465</vt:lpstr>
      <vt:lpstr>W. A. Mozart: Streichquartett in C-Dur KV 465</vt:lpstr>
      <vt:lpstr>W. A. Mozart: Streichquartett in C-Dur KV 465</vt:lpstr>
      <vt:lpstr>W. A. Mozart: Streichquartett in C-Dur KV 465</vt:lpstr>
    </vt:vector>
  </TitlesOfParts>
  <Company>Universitaet Wuerzburg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Musikgeschichte der europäischen Neuzeit</dc:title>
  <dc:creator>mad38na</dc:creator>
  <cp:lastModifiedBy>mad38na</cp:lastModifiedBy>
  <cp:revision>2331</cp:revision>
  <dcterms:created xsi:type="dcterms:W3CDTF">2011-10-26T14:53:58Z</dcterms:created>
  <dcterms:modified xsi:type="dcterms:W3CDTF">2012-01-26T14:25:00Z</dcterms:modified>
</cp:coreProperties>
</file>