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8" r:id="rId3"/>
    <p:sldId id="259" r:id="rId4"/>
    <p:sldId id="261" r:id="rId5"/>
    <p:sldId id="262" r:id="rId6"/>
    <p:sldId id="263" r:id="rId7"/>
    <p:sldId id="264" r:id="rId8"/>
    <p:sldId id="271" r:id="rId9"/>
    <p:sldId id="265" r:id="rId10"/>
    <p:sldId id="266" r:id="rId11"/>
    <p:sldId id="272" r:id="rId12"/>
    <p:sldId id="267" r:id="rId13"/>
    <p:sldId id="268" r:id="rId14"/>
    <p:sldId id="269" r:id="rId15"/>
    <p:sldId id="270" r:id="rId16"/>
    <p:sldId id="273"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11" r:id="rId46"/>
    <p:sldId id="304" r:id="rId47"/>
    <p:sldId id="305" r:id="rId48"/>
    <p:sldId id="312" r:id="rId49"/>
    <p:sldId id="306" r:id="rId50"/>
    <p:sldId id="307" r:id="rId51"/>
    <p:sldId id="308" r:id="rId52"/>
    <p:sldId id="309" r:id="rId53"/>
    <p:sldId id="310" r:id="rId5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25" autoAdjust="0"/>
  </p:normalViewPr>
  <p:slideViewPr>
    <p:cSldViewPr>
      <p:cViewPr>
        <p:scale>
          <a:sx n="70" d="100"/>
          <a:sy n="70" d="100"/>
        </p:scale>
        <p:origin x="-1164"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2DDA4B-FBF6-4707-A39E-04D27E0F4A87}" type="datetimeFigureOut">
              <a:rPr lang="de-DE" smtClean="0"/>
              <a:pPr/>
              <a:t>20.01.2012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48108E-57CE-4ADF-A6AD-D8EE8FC63B81}"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54A2A3F-BCD7-4D0C-886D-60B33B605093}" type="datetimeFigureOut">
              <a:rPr lang="de-DE" smtClean="0"/>
              <a:pPr/>
              <a:t>20.01.2012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54A2A3F-BCD7-4D0C-886D-60B33B605093}" type="datetimeFigureOut">
              <a:rPr lang="de-DE" smtClean="0"/>
              <a:pPr/>
              <a:t>20.01.2012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54A2A3F-BCD7-4D0C-886D-60B33B605093}" type="datetimeFigureOut">
              <a:rPr lang="de-DE" smtClean="0"/>
              <a:pPr/>
              <a:t>20.01.2012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54A2A3F-BCD7-4D0C-886D-60B33B605093}" type="datetimeFigureOut">
              <a:rPr lang="de-DE" smtClean="0"/>
              <a:pPr/>
              <a:t>20.01.2012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254A2A3F-BCD7-4D0C-886D-60B33B605093}" type="datetimeFigureOut">
              <a:rPr lang="de-DE" smtClean="0"/>
              <a:pPr/>
              <a:t>20.01.2012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54A2A3F-BCD7-4D0C-886D-60B33B605093}" type="datetimeFigureOut">
              <a:rPr lang="de-DE" smtClean="0"/>
              <a:pPr/>
              <a:t>20.01.2012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54A2A3F-BCD7-4D0C-886D-60B33B605093}" type="datetimeFigureOut">
              <a:rPr lang="de-DE" smtClean="0"/>
              <a:pPr/>
              <a:t>20.01.2012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54A2A3F-BCD7-4D0C-886D-60B33B605093}" type="datetimeFigureOut">
              <a:rPr lang="de-DE" smtClean="0"/>
              <a:pPr/>
              <a:t>20.01.2012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54A2A3F-BCD7-4D0C-886D-60B33B605093}" type="datetimeFigureOut">
              <a:rPr lang="de-DE" smtClean="0"/>
              <a:pPr/>
              <a:t>20.01.2012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254A2A3F-BCD7-4D0C-886D-60B33B605093}" type="datetimeFigureOut">
              <a:rPr lang="de-DE" smtClean="0"/>
              <a:pPr/>
              <a:t>20.01.2012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254A2A3F-BCD7-4D0C-886D-60B33B605093}" type="datetimeFigureOut">
              <a:rPr lang="de-DE" smtClean="0"/>
              <a:pPr/>
              <a:t>20.01.2012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BDD70CB-43CE-4B2E-B2C7-FFB6C0278EB4}"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A2A3F-BCD7-4D0C-886D-60B33B605093}" type="datetimeFigureOut">
              <a:rPr lang="de-DE" smtClean="0"/>
              <a:pPr/>
              <a:t>20.01.2012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D70CB-43CE-4B2E-B2C7-FFB6C0278EB4}"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de-DE" sz="6000" b="1" dirty="0" smtClean="0"/>
              <a:t>Musikgeschichte der europäischen Neuzeit</a:t>
            </a:r>
            <a:endParaRPr lang="de-DE" sz="6000" b="1" dirty="0"/>
          </a:p>
        </p:txBody>
      </p:sp>
      <p:sp>
        <p:nvSpPr>
          <p:cNvPr id="3" name="Untertitel 2"/>
          <p:cNvSpPr>
            <a:spLocks noGrp="1"/>
          </p:cNvSpPr>
          <p:nvPr>
            <p:ph type="subTitle" idx="1"/>
          </p:nvPr>
        </p:nvSpPr>
        <p:spPr/>
        <p:txBody>
          <a:bodyPr>
            <a:normAutofit fontScale="92500"/>
          </a:bodyPr>
          <a:lstStyle/>
          <a:p>
            <a:endParaRPr lang="de-DE" sz="4400" b="1" dirty="0" smtClean="0"/>
          </a:p>
          <a:p>
            <a:r>
              <a:rPr lang="de-DE" sz="4400" b="1" dirty="0" smtClean="0"/>
              <a:t>Repertorium zur Vorlesung</a:t>
            </a:r>
            <a:endParaRPr lang="de-DE" sz="4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Die Sonate</a:t>
            </a:r>
            <a:br>
              <a:rPr lang="de-DE" b="1" dirty="0" smtClean="0"/>
            </a:br>
            <a:r>
              <a:rPr lang="de-DE" b="1" dirty="0" smtClean="0"/>
              <a:t> Arcangelo Corelli</a:t>
            </a:r>
            <a:endParaRPr lang="de-DE" dirty="0"/>
          </a:p>
        </p:txBody>
      </p:sp>
      <p:sp>
        <p:nvSpPr>
          <p:cNvPr id="3" name="Inhaltsplatzhalter 2"/>
          <p:cNvSpPr>
            <a:spLocks noGrp="1"/>
          </p:cNvSpPr>
          <p:nvPr>
            <p:ph idx="1"/>
          </p:nvPr>
        </p:nvSpPr>
        <p:spPr>
          <a:xfrm>
            <a:off x="395536" y="1988840"/>
            <a:ext cx="8748464" cy="4525963"/>
          </a:xfrm>
        </p:spPr>
        <p:txBody>
          <a:bodyPr>
            <a:normAutofit fontScale="92500" lnSpcReduction="10000"/>
          </a:bodyPr>
          <a:lstStyle/>
          <a:p>
            <a:pPr>
              <a:buNone/>
            </a:pPr>
            <a:r>
              <a:rPr lang="de-DE" b="1" dirty="0" smtClean="0"/>
              <a:t>Einige Tanzcharakteristiken</a:t>
            </a:r>
          </a:p>
          <a:p>
            <a:r>
              <a:rPr lang="de-DE" dirty="0" smtClean="0"/>
              <a:t>Allemande: 4er-Takt, </a:t>
            </a:r>
            <a:r>
              <a:rPr lang="de-DE" dirty="0" err="1" smtClean="0"/>
              <a:t>auftaktig</a:t>
            </a:r>
            <a:r>
              <a:rPr lang="de-DE" dirty="0" smtClean="0"/>
              <a:t>, mäßig schnell</a:t>
            </a:r>
          </a:p>
          <a:p>
            <a:r>
              <a:rPr lang="de-DE" dirty="0" smtClean="0"/>
              <a:t>Courante: 3er-Takt, schnelles Tempo</a:t>
            </a:r>
          </a:p>
          <a:p>
            <a:r>
              <a:rPr lang="de-DE" dirty="0" smtClean="0"/>
              <a:t>Sarabande: 3er-Takt, gravitätisch, betont 2. Zz.</a:t>
            </a:r>
          </a:p>
          <a:p>
            <a:r>
              <a:rPr lang="de-DE" dirty="0" smtClean="0"/>
              <a:t>Gigue: zusammengesetzter 3er-Takt (6/8, 12/8), schnelles Tempo, Schlusstanz</a:t>
            </a:r>
          </a:p>
          <a:p>
            <a:endParaRPr lang="de-DE" dirty="0" smtClean="0"/>
          </a:p>
          <a:p>
            <a:r>
              <a:rPr lang="de-DE" dirty="0" smtClean="0"/>
              <a:t>Menuett: 3/4-Takt, ruhig, Form: </a:t>
            </a:r>
            <a:r>
              <a:rPr lang="de-DE" dirty="0" err="1" smtClean="0"/>
              <a:t>Men</a:t>
            </a:r>
            <a:r>
              <a:rPr lang="de-DE" dirty="0" smtClean="0"/>
              <a:t>.-Trio-</a:t>
            </a:r>
            <a:r>
              <a:rPr lang="de-DE" dirty="0" err="1" smtClean="0"/>
              <a:t>Men</a:t>
            </a:r>
            <a:r>
              <a:rPr lang="de-DE" dirty="0" smtClean="0"/>
              <a:t>.</a:t>
            </a:r>
          </a:p>
          <a:p>
            <a:r>
              <a:rPr lang="de-DE" dirty="0" smtClean="0"/>
              <a:t>Gavotte: Gerader Takt (2/2;2), stets </a:t>
            </a:r>
            <a:r>
              <a:rPr lang="de-DE" dirty="0" err="1" smtClean="0"/>
              <a:t>auftaktig</a:t>
            </a:r>
            <a:r>
              <a:rPr lang="de-DE" dirty="0" smtClean="0"/>
              <a:t>, schnell</a:t>
            </a:r>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Die Sonate</a:t>
            </a:r>
            <a:br>
              <a:rPr lang="de-DE" b="1" dirty="0" smtClean="0"/>
            </a:br>
            <a:r>
              <a:rPr lang="de-DE" b="1" dirty="0" smtClean="0"/>
              <a:t> Arcangelo Corelli</a:t>
            </a:r>
            <a:endParaRPr lang="de-DE" dirty="0"/>
          </a:p>
        </p:txBody>
      </p:sp>
      <p:sp>
        <p:nvSpPr>
          <p:cNvPr id="3" name="Inhaltsplatzhalter 2"/>
          <p:cNvSpPr>
            <a:spLocks noGrp="1"/>
          </p:cNvSpPr>
          <p:nvPr>
            <p:ph idx="1"/>
          </p:nvPr>
        </p:nvSpPr>
        <p:spPr>
          <a:xfrm>
            <a:off x="457200" y="1600200"/>
            <a:ext cx="8229600" cy="4997152"/>
          </a:xfrm>
        </p:spPr>
        <p:txBody>
          <a:bodyPr>
            <a:normAutofit fontScale="92500" lnSpcReduction="10000"/>
          </a:bodyPr>
          <a:lstStyle/>
          <a:p>
            <a:r>
              <a:rPr lang="de-DE" dirty="0" smtClean="0"/>
              <a:t>Bis zur Mitte des 18. Jh. gelten die von Corelli in Szene gesetzten beiden Sonatentypen der </a:t>
            </a:r>
            <a:r>
              <a:rPr lang="de-DE" i="1" dirty="0" smtClean="0"/>
              <a:t>Sonata de </a:t>
            </a:r>
            <a:r>
              <a:rPr lang="de-DE" i="1" dirty="0" err="1" smtClean="0"/>
              <a:t>chiesa</a:t>
            </a:r>
            <a:r>
              <a:rPr lang="de-DE" i="1" dirty="0" smtClean="0"/>
              <a:t> </a:t>
            </a:r>
            <a:r>
              <a:rPr lang="de-DE" dirty="0" smtClean="0"/>
              <a:t>und </a:t>
            </a:r>
            <a:r>
              <a:rPr lang="de-DE" i="1" dirty="0" smtClean="0"/>
              <a:t>Sonata da </a:t>
            </a:r>
            <a:r>
              <a:rPr lang="de-DE" i="1" dirty="0" err="1" smtClean="0"/>
              <a:t>camera</a:t>
            </a:r>
            <a:r>
              <a:rPr lang="de-DE" i="1" dirty="0" smtClean="0"/>
              <a:t> </a:t>
            </a:r>
            <a:r>
              <a:rPr lang="de-DE" dirty="0" smtClean="0"/>
              <a:t>als grundlegend bzw. bestimmend.</a:t>
            </a:r>
          </a:p>
          <a:p>
            <a:r>
              <a:rPr lang="de-DE" dirty="0" smtClean="0"/>
              <a:t>Die Triosonate wird zum gattungstypischen Sonatenmodell bzw. zum „Gesellenstück“ für Komponisten.</a:t>
            </a:r>
          </a:p>
          <a:p>
            <a:r>
              <a:rPr lang="de-DE" dirty="0" smtClean="0"/>
              <a:t>Die Ausmaße der Einzelsätze nehmen an Umfang zu, insbesondere die Fugen.</a:t>
            </a:r>
          </a:p>
          <a:p>
            <a:r>
              <a:rPr lang="de-DE" dirty="0" smtClean="0"/>
              <a:t>Um die Mitte des 18. Jh. wird die Satzfolge instabil bzw. freier.</a:t>
            </a:r>
          </a:p>
          <a:p>
            <a:endParaRPr lang="de-DE" dirty="0" smtClean="0"/>
          </a:p>
          <a:p>
            <a:endParaRPr lang="de-DE"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a:buNone/>
            </a:pPr>
            <a:endParaRPr lang="de-DE" dirty="0" smtClean="0"/>
          </a:p>
          <a:p>
            <a:pPr>
              <a:buNone/>
            </a:pPr>
            <a:endParaRPr lang="de-DE" dirty="0" smtClean="0"/>
          </a:p>
          <a:p>
            <a:pPr>
              <a:buNone/>
            </a:pPr>
            <a:r>
              <a:rPr lang="de-DE" sz="4800" b="1" dirty="0" smtClean="0"/>
              <a:t>Von der Suite zur Klaviersonate</a:t>
            </a:r>
          </a:p>
          <a:p>
            <a:pPr>
              <a:buNone/>
            </a:pPr>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Von der Suite zur Klaviersonate</a:t>
            </a:r>
            <a:endParaRPr lang="de-DE" b="1" dirty="0"/>
          </a:p>
        </p:txBody>
      </p:sp>
      <p:sp>
        <p:nvSpPr>
          <p:cNvPr id="3" name="Inhaltsplatzhalter 2"/>
          <p:cNvSpPr>
            <a:spLocks noGrp="1"/>
          </p:cNvSpPr>
          <p:nvPr>
            <p:ph idx="1"/>
          </p:nvPr>
        </p:nvSpPr>
        <p:spPr>
          <a:xfrm>
            <a:off x="457200" y="1600200"/>
            <a:ext cx="8229600" cy="4781128"/>
          </a:xfrm>
        </p:spPr>
        <p:txBody>
          <a:bodyPr>
            <a:normAutofit lnSpcReduction="10000"/>
          </a:bodyPr>
          <a:lstStyle/>
          <a:p>
            <a:pPr>
              <a:buNone/>
            </a:pPr>
            <a:r>
              <a:rPr lang="de-DE" b="1" dirty="0" smtClean="0"/>
              <a:t>Grundlegendes</a:t>
            </a:r>
          </a:p>
          <a:p>
            <a:r>
              <a:rPr lang="de-DE" dirty="0" smtClean="0"/>
              <a:t>Die Sonate ab der Mitte des 18. Jh. ist in erster Linie eine Sonate für Klavier.</a:t>
            </a:r>
          </a:p>
          <a:p>
            <a:r>
              <a:rPr lang="de-DE" dirty="0" smtClean="0"/>
              <a:t>Ausgangspunkt ist nicht die </a:t>
            </a:r>
            <a:r>
              <a:rPr lang="de-DE" i="1" dirty="0" smtClean="0"/>
              <a:t>Sonata da </a:t>
            </a:r>
            <a:r>
              <a:rPr lang="de-DE" i="1" dirty="0" err="1" smtClean="0"/>
              <a:t>chiesa</a:t>
            </a:r>
            <a:r>
              <a:rPr lang="de-DE" dirty="0" smtClean="0"/>
              <a:t>, sondern die </a:t>
            </a:r>
            <a:r>
              <a:rPr lang="de-DE" i="1" dirty="0" smtClean="0"/>
              <a:t>Sonata da </a:t>
            </a:r>
            <a:r>
              <a:rPr lang="de-DE" i="1" dirty="0" err="1" smtClean="0"/>
              <a:t>camera</a:t>
            </a:r>
            <a:r>
              <a:rPr lang="de-DE" i="1" dirty="0" smtClean="0"/>
              <a:t> </a:t>
            </a:r>
            <a:r>
              <a:rPr lang="de-DE" dirty="0" smtClean="0"/>
              <a:t>bzw. die </a:t>
            </a:r>
            <a:r>
              <a:rPr lang="de-DE" i="1" dirty="0" smtClean="0"/>
              <a:t>Suite</a:t>
            </a:r>
            <a:r>
              <a:rPr lang="de-DE" dirty="0" smtClean="0"/>
              <a:t>.</a:t>
            </a:r>
          </a:p>
          <a:p>
            <a:r>
              <a:rPr lang="de-DE" dirty="0" smtClean="0"/>
              <a:t>Der erste Satz ist in der Regel ein schneller Satz, dessen Form sich im Laufe der Zeit zur</a:t>
            </a:r>
          </a:p>
          <a:p>
            <a:r>
              <a:rPr lang="de-DE" dirty="0" smtClean="0"/>
              <a:t>Sonatenform oder Sonatenhauptsatzform entwickelt.</a:t>
            </a:r>
          </a:p>
          <a:p>
            <a:endParaRPr lang="de-D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Von der Suite zur Klaviersonate</a:t>
            </a:r>
            <a:endParaRPr lang="de-DE" dirty="0"/>
          </a:p>
        </p:txBody>
      </p:sp>
      <p:sp>
        <p:nvSpPr>
          <p:cNvPr id="3" name="Inhaltsplatzhalter 2"/>
          <p:cNvSpPr>
            <a:spLocks noGrp="1"/>
          </p:cNvSpPr>
          <p:nvPr>
            <p:ph idx="1"/>
          </p:nvPr>
        </p:nvSpPr>
        <p:spPr>
          <a:xfrm>
            <a:off x="457200" y="1600200"/>
            <a:ext cx="8229600" cy="4781128"/>
          </a:xfrm>
        </p:spPr>
        <p:txBody>
          <a:bodyPr>
            <a:normAutofit lnSpcReduction="10000"/>
          </a:bodyPr>
          <a:lstStyle/>
          <a:p>
            <a:pPr>
              <a:buNone/>
            </a:pPr>
            <a:r>
              <a:rPr lang="de-DE" b="1" dirty="0" smtClean="0"/>
              <a:t>Grundlegendes</a:t>
            </a:r>
          </a:p>
          <a:p>
            <a:r>
              <a:rPr lang="de-DE" dirty="0" smtClean="0"/>
              <a:t>Die Sonatenform mit </a:t>
            </a:r>
            <a:r>
              <a:rPr lang="de-DE" b="1" dirty="0" smtClean="0"/>
              <a:t>Haupt- und Seitensatz </a:t>
            </a:r>
            <a:r>
              <a:rPr lang="de-DE" dirty="0" smtClean="0"/>
              <a:t>sowie den Teilen </a:t>
            </a:r>
            <a:r>
              <a:rPr lang="de-DE" b="1" dirty="0" smtClean="0"/>
              <a:t>Exposition</a:t>
            </a:r>
            <a:r>
              <a:rPr lang="de-DE" dirty="0" smtClean="0"/>
              <a:t>, </a:t>
            </a:r>
            <a:r>
              <a:rPr lang="de-DE" b="1" dirty="0" smtClean="0"/>
              <a:t>Durchführung </a:t>
            </a:r>
            <a:r>
              <a:rPr lang="de-DE" dirty="0" smtClean="0"/>
              <a:t>und </a:t>
            </a:r>
            <a:r>
              <a:rPr lang="de-DE" b="1" dirty="0" smtClean="0"/>
              <a:t>Reprise</a:t>
            </a:r>
            <a:r>
              <a:rPr lang="de-DE" dirty="0" smtClean="0"/>
              <a:t>, ist ein </a:t>
            </a:r>
            <a:r>
              <a:rPr lang="de-DE" b="1" dirty="0" smtClean="0"/>
              <a:t>idealisiertes Schema</a:t>
            </a:r>
            <a:r>
              <a:rPr lang="de-DE" dirty="0" smtClean="0"/>
              <a:t>, und findet sich so erst in der Theorie des 19. Jh. (A. B. Marx).</a:t>
            </a:r>
          </a:p>
          <a:p>
            <a:r>
              <a:rPr lang="de-DE" dirty="0" smtClean="0"/>
              <a:t>Die Sonatenform löst sich noch im Laufe des 18. Jh. von der Klaviersonate ab und findet in anderen Gattungen wie dem Streichquartett, der Symphonie usw. Verwendung.</a:t>
            </a:r>
          </a:p>
          <a:p>
            <a:pPr>
              <a:buNone/>
            </a:pPr>
            <a:endParaRPr lang="de-D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Von der Suite zur Klaviersonate</a:t>
            </a:r>
            <a:endParaRPr lang="de-DE" dirty="0"/>
          </a:p>
        </p:txBody>
      </p:sp>
      <p:sp>
        <p:nvSpPr>
          <p:cNvPr id="3" name="Inhaltsplatzhalter 2"/>
          <p:cNvSpPr>
            <a:spLocks noGrp="1"/>
          </p:cNvSpPr>
          <p:nvPr>
            <p:ph idx="1"/>
          </p:nvPr>
        </p:nvSpPr>
        <p:spPr>
          <a:xfrm>
            <a:off x="457200" y="1600200"/>
            <a:ext cx="8229600" cy="4205064"/>
          </a:xfrm>
        </p:spPr>
        <p:txBody>
          <a:bodyPr/>
          <a:lstStyle/>
          <a:p>
            <a:r>
              <a:rPr lang="de-DE" dirty="0" smtClean="0"/>
              <a:t>Ausgangspunkt der Sonatenform ist der </a:t>
            </a:r>
            <a:r>
              <a:rPr lang="de-DE" b="1" dirty="0" smtClean="0"/>
              <a:t>zweiteilige </a:t>
            </a:r>
            <a:r>
              <a:rPr lang="de-DE" b="1" dirty="0" err="1" smtClean="0"/>
              <a:t>Suitensatz</a:t>
            </a:r>
            <a:r>
              <a:rPr lang="de-DE" dirty="0" smtClean="0"/>
              <a:t>, wie ihn bereits Corelli verwendet.</a:t>
            </a:r>
          </a:p>
          <a:p>
            <a:r>
              <a:rPr lang="de-DE" dirty="0" smtClean="0"/>
              <a:t>Charles Rosen, </a:t>
            </a:r>
            <a:r>
              <a:rPr lang="de-DE" i="1" dirty="0" smtClean="0"/>
              <a:t>Sonata Forms</a:t>
            </a:r>
            <a:r>
              <a:rPr lang="de-DE" dirty="0" smtClean="0"/>
              <a:t>, New York </a:t>
            </a:r>
            <a:r>
              <a:rPr lang="de-DE" baseline="30000" dirty="0" smtClean="0"/>
              <a:t>2</a:t>
            </a:r>
            <a:r>
              <a:rPr lang="de-DE" dirty="0" smtClean="0"/>
              <a:t>1988, spricht dabei von zwei Formtypen:</a:t>
            </a:r>
          </a:p>
          <a:p>
            <a:pPr>
              <a:buNone/>
            </a:pPr>
            <a:r>
              <a:rPr lang="de-DE" dirty="0" smtClean="0"/>
              <a:t>	- der </a:t>
            </a:r>
            <a:r>
              <a:rPr lang="de-DE" b="1" dirty="0" err="1" smtClean="0"/>
              <a:t>two-phrase</a:t>
            </a:r>
            <a:r>
              <a:rPr lang="de-DE" b="1" dirty="0" smtClean="0"/>
              <a:t> </a:t>
            </a:r>
            <a:r>
              <a:rPr lang="de-DE" b="1" dirty="0" err="1" smtClean="0"/>
              <a:t>binary</a:t>
            </a:r>
            <a:r>
              <a:rPr lang="de-DE" b="1" dirty="0" smtClean="0"/>
              <a:t> form </a:t>
            </a:r>
            <a:r>
              <a:rPr lang="de-DE" dirty="0" smtClean="0"/>
              <a:t>und </a:t>
            </a:r>
          </a:p>
          <a:p>
            <a:pPr>
              <a:buNone/>
            </a:pPr>
            <a:r>
              <a:rPr lang="de-DE" dirty="0" smtClean="0"/>
              <a:t>	- der </a:t>
            </a:r>
            <a:r>
              <a:rPr lang="de-DE" b="1" dirty="0" err="1" smtClean="0"/>
              <a:t>three-phrase</a:t>
            </a:r>
            <a:r>
              <a:rPr lang="de-DE" b="1" dirty="0" smtClean="0"/>
              <a:t> </a:t>
            </a:r>
            <a:r>
              <a:rPr lang="de-DE" b="1" dirty="0" err="1" smtClean="0"/>
              <a:t>binary</a:t>
            </a:r>
            <a:r>
              <a:rPr lang="de-DE" b="1" dirty="0" smtClean="0"/>
              <a:t> form</a:t>
            </a:r>
            <a:r>
              <a:rPr lang="de-DE" dirty="0" smtClean="0"/>
              <a:t>.</a:t>
            </a:r>
            <a:endParaRPr lang="de-D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Von der Suite zur Klaviersonate</a:t>
            </a:r>
            <a:endParaRPr lang="de-DE" dirty="0"/>
          </a:p>
        </p:txBody>
      </p:sp>
      <p:sp>
        <p:nvSpPr>
          <p:cNvPr id="3" name="Inhaltsplatzhalter 2"/>
          <p:cNvSpPr>
            <a:spLocks noGrp="1"/>
          </p:cNvSpPr>
          <p:nvPr>
            <p:ph idx="1"/>
          </p:nvPr>
        </p:nvSpPr>
        <p:spPr/>
        <p:txBody>
          <a:bodyPr/>
          <a:lstStyle/>
          <a:p>
            <a:r>
              <a:rPr lang="de-DE" dirty="0" smtClean="0"/>
              <a:t>Die </a:t>
            </a:r>
            <a:r>
              <a:rPr lang="de-DE" b="1" dirty="0" err="1" smtClean="0"/>
              <a:t>two-phrase</a:t>
            </a:r>
            <a:r>
              <a:rPr lang="de-DE" b="1" dirty="0" smtClean="0"/>
              <a:t> </a:t>
            </a:r>
            <a:r>
              <a:rPr lang="de-DE" b="1" dirty="0" err="1" smtClean="0"/>
              <a:t>binary</a:t>
            </a:r>
            <a:r>
              <a:rPr lang="de-DE" b="1" dirty="0" smtClean="0"/>
              <a:t> form </a:t>
            </a:r>
            <a:r>
              <a:rPr lang="de-DE" dirty="0" smtClean="0"/>
              <a:t>besteht aus zwei einteiligen Abschnitten, die sich nur auf ein Motiv beziehen.</a:t>
            </a:r>
          </a:p>
          <a:p>
            <a:r>
              <a:rPr lang="de-DE" dirty="0" smtClean="0"/>
              <a:t>Dieses kehrt nach dem Doppelstrich in der Dominante wieder:</a:t>
            </a:r>
          </a:p>
          <a:p>
            <a:pPr>
              <a:buNone/>
            </a:pPr>
            <a:r>
              <a:rPr lang="de-DE" dirty="0" smtClean="0"/>
              <a:t>	</a:t>
            </a:r>
            <a:r>
              <a:rPr lang="de-DE" b="1" dirty="0" smtClean="0"/>
              <a:t>T	-&gt;	D  </a:t>
            </a:r>
            <a:r>
              <a:rPr lang="de-DE" b="1" dirty="0" smtClean="0">
                <a:sym typeface="Wingdings" pitchFamily="2" charset="2"/>
              </a:rPr>
              <a:t>:||: D	-&gt;	T :||</a:t>
            </a:r>
          </a:p>
          <a:p>
            <a:pPr>
              <a:buNone/>
            </a:pPr>
            <a:r>
              <a:rPr lang="de-DE" b="1" dirty="0" smtClean="0">
                <a:sym typeface="Wingdings" pitchFamily="2" charset="2"/>
              </a:rPr>
              <a:t>	t	-&gt;	</a:t>
            </a:r>
            <a:r>
              <a:rPr lang="de-DE" b="1" dirty="0" err="1" smtClean="0">
                <a:sym typeface="Wingdings" pitchFamily="2" charset="2"/>
              </a:rPr>
              <a:t>tp</a:t>
            </a:r>
            <a:r>
              <a:rPr lang="de-DE" b="1" dirty="0" smtClean="0">
                <a:sym typeface="Wingdings" pitchFamily="2" charset="2"/>
              </a:rPr>
              <a:t> :||: </a:t>
            </a:r>
            <a:r>
              <a:rPr lang="de-DE" b="1" dirty="0" err="1" smtClean="0">
                <a:sym typeface="Wingdings" pitchFamily="2" charset="2"/>
              </a:rPr>
              <a:t>tp</a:t>
            </a:r>
            <a:r>
              <a:rPr lang="de-DE" b="1" dirty="0" smtClean="0">
                <a:sym typeface="Wingdings" pitchFamily="2" charset="2"/>
              </a:rPr>
              <a:t>	-&gt;	t :||</a:t>
            </a:r>
            <a:endParaRPr lang="de-DE"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Von der Suite zur Klaviersonate</a:t>
            </a:r>
            <a:endParaRPr lang="de-DE" dirty="0"/>
          </a:p>
        </p:txBody>
      </p:sp>
      <p:sp>
        <p:nvSpPr>
          <p:cNvPr id="3" name="Inhaltsplatzhalter 2"/>
          <p:cNvSpPr>
            <a:spLocks noGrp="1"/>
          </p:cNvSpPr>
          <p:nvPr>
            <p:ph idx="1"/>
          </p:nvPr>
        </p:nvSpPr>
        <p:spPr/>
        <p:txBody>
          <a:bodyPr/>
          <a:lstStyle/>
          <a:p>
            <a:r>
              <a:rPr lang="de-DE" dirty="0" smtClean="0"/>
              <a:t>In der </a:t>
            </a:r>
            <a:r>
              <a:rPr lang="de-DE" b="1" dirty="0" err="1" smtClean="0"/>
              <a:t>three-phrase</a:t>
            </a:r>
            <a:r>
              <a:rPr lang="de-DE" b="1" dirty="0" smtClean="0"/>
              <a:t> </a:t>
            </a:r>
            <a:r>
              <a:rPr lang="de-DE" b="1" dirty="0" err="1" smtClean="0"/>
              <a:t>binary</a:t>
            </a:r>
            <a:r>
              <a:rPr lang="de-DE" b="1" dirty="0" smtClean="0"/>
              <a:t> form </a:t>
            </a:r>
            <a:r>
              <a:rPr lang="de-DE" dirty="0" smtClean="0"/>
              <a:t>besteht der zweite Abschnitt aus zwei Unterabschnitten, wobei das Hauptmotiv des ersten Teils vielfach erst mit dem Erreichen der Tonika wieder erklingt.</a:t>
            </a:r>
          </a:p>
          <a:p>
            <a:pPr>
              <a:buNone/>
            </a:pPr>
            <a:r>
              <a:rPr lang="de-DE" dirty="0" smtClean="0"/>
              <a:t>	</a:t>
            </a:r>
            <a:r>
              <a:rPr lang="de-DE" b="1" dirty="0" smtClean="0"/>
              <a:t>T	-&gt;	D  </a:t>
            </a:r>
            <a:r>
              <a:rPr lang="de-DE" b="1" dirty="0" smtClean="0">
                <a:sym typeface="Wingdings" pitchFamily="2" charset="2"/>
              </a:rPr>
              <a:t>:||: D	-&gt;	| T :||</a:t>
            </a:r>
          </a:p>
          <a:p>
            <a:pPr>
              <a:buNone/>
            </a:pPr>
            <a:r>
              <a:rPr lang="de-DE" b="1" dirty="0" smtClean="0">
                <a:sym typeface="Wingdings" pitchFamily="2" charset="2"/>
              </a:rPr>
              <a:t>	t	-&gt;	</a:t>
            </a:r>
            <a:r>
              <a:rPr lang="de-DE" b="1" dirty="0" err="1" smtClean="0">
                <a:sym typeface="Wingdings" pitchFamily="2" charset="2"/>
              </a:rPr>
              <a:t>tp</a:t>
            </a:r>
            <a:r>
              <a:rPr lang="de-DE" b="1" dirty="0" smtClean="0">
                <a:sym typeface="Wingdings" pitchFamily="2" charset="2"/>
              </a:rPr>
              <a:t> :||: </a:t>
            </a:r>
            <a:r>
              <a:rPr lang="de-DE" b="1" dirty="0" err="1" smtClean="0">
                <a:sym typeface="Wingdings" pitchFamily="2" charset="2"/>
              </a:rPr>
              <a:t>tp</a:t>
            </a:r>
            <a:r>
              <a:rPr lang="de-DE" b="1" dirty="0" smtClean="0">
                <a:sym typeface="Wingdings" pitchFamily="2" charset="2"/>
              </a:rPr>
              <a:t>	-&gt;	| t :||</a:t>
            </a:r>
            <a:endParaRPr lang="de-DE" b="1" dirty="0" smtClean="0"/>
          </a:p>
          <a:p>
            <a:pPr>
              <a:buNone/>
            </a:pPr>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Von der Suite zur Klaviersonate</a:t>
            </a:r>
            <a:br>
              <a:rPr lang="de-DE" b="1" dirty="0" smtClean="0"/>
            </a:br>
            <a:r>
              <a:rPr lang="de-DE" b="1" dirty="0" err="1" smtClean="0"/>
              <a:t>two-phrase</a:t>
            </a:r>
            <a:r>
              <a:rPr lang="de-DE" b="1" dirty="0" smtClean="0"/>
              <a:t> </a:t>
            </a:r>
            <a:r>
              <a:rPr lang="de-DE" b="1" dirty="0" err="1" smtClean="0"/>
              <a:t>binary</a:t>
            </a:r>
            <a:r>
              <a:rPr lang="de-DE" b="1" dirty="0" smtClean="0"/>
              <a:t> form</a:t>
            </a:r>
            <a:endParaRPr lang="de-DE" dirty="0"/>
          </a:p>
        </p:txBody>
      </p:sp>
      <p:sp>
        <p:nvSpPr>
          <p:cNvPr id="3" name="Inhaltsplatzhalter 2"/>
          <p:cNvSpPr>
            <a:spLocks noGrp="1"/>
          </p:cNvSpPr>
          <p:nvPr>
            <p:ph idx="1"/>
          </p:nvPr>
        </p:nvSpPr>
        <p:spPr>
          <a:xfrm>
            <a:off x="457200" y="1600200"/>
            <a:ext cx="8229600" cy="4781128"/>
          </a:xfrm>
        </p:spPr>
        <p:txBody>
          <a:bodyPr>
            <a:normAutofit/>
          </a:bodyPr>
          <a:lstStyle/>
          <a:p>
            <a:r>
              <a:rPr lang="de-DE" dirty="0" smtClean="0"/>
              <a:t>Ein typisches Beispiel der </a:t>
            </a:r>
            <a:r>
              <a:rPr lang="de-DE" b="1" dirty="0" err="1" smtClean="0"/>
              <a:t>two-phrase</a:t>
            </a:r>
            <a:r>
              <a:rPr lang="de-DE" b="1" dirty="0" smtClean="0"/>
              <a:t> </a:t>
            </a:r>
            <a:r>
              <a:rPr lang="de-DE" b="1" dirty="0" err="1" smtClean="0"/>
              <a:t>binary</a:t>
            </a:r>
            <a:r>
              <a:rPr lang="de-DE" b="1" dirty="0" smtClean="0"/>
              <a:t> form</a:t>
            </a:r>
            <a:r>
              <a:rPr lang="de-DE" dirty="0" smtClean="0"/>
              <a:t> bietet der erste Satz, die Allemande der </a:t>
            </a:r>
            <a:r>
              <a:rPr lang="de-DE" i="1" dirty="0" smtClean="0"/>
              <a:t>Französischen Suite </a:t>
            </a:r>
            <a:r>
              <a:rPr lang="de-DE" dirty="0" smtClean="0"/>
              <a:t>Nr. 5 in G-Dur, BWV 816 von J.S. Bach.</a:t>
            </a:r>
          </a:p>
          <a:p>
            <a:r>
              <a:rPr lang="de-DE" dirty="0" smtClean="0"/>
              <a:t>Die Allemande beginnt mit ihrem Motiv in G-Dur und erreicht zum Ende des Doppelstrichs in T. 12 die Dominante D-Dur, die zuvor bereits mehrfach (T. 6ff) durch die Doppeldominante A-Dur bestätigt worden war.</a:t>
            </a:r>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Von der Suite zur Klaviersonate</a:t>
            </a:r>
            <a:br>
              <a:rPr lang="de-DE" b="1" dirty="0" smtClean="0"/>
            </a:br>
            <a:r>
              <a:rPr lang="de-DE" b="1" dirty="0" err="1" smtClean="0"/>
              <a:t>two-phrase</a:t>
            </a:r>
            <a:r>
              <a:rPr lang="de-DE" b="1" dirty="0" smtClean="0"/>
              <a:t> </a:t>
            </a:r>
            <a:r>
              <a:rPr lang="de-DE" b="1" dirty="0" err="1" smtClean="0"/>
              <a:t>binary</a:t>
            </a:r>
            <a:r>
              <a:rPr lang="de-DE" b="1" dirty="0" smtClean="0"/>
              <a:t> form</a:t>
            </a:r>
            <a:endParaRPr lang="de-DE" dirty="0"/>
          </a:p>
        </p:txBody>
      </p:sp>
      <p:sp>
        <p:nvSpPr>
          <p:cNvPr id="3" name="Inhaltsplatzhalter 2"/>
          <p:cNvSpPr>
            <a:spLocks noGrp="1"/>
          </p:cNvSpPr>
          <p:nvPr>
            <p:ph idx="1"/>
          </p:nvPr>
        </p:nvSpPr>
        <p:spPr>
          <a:xfrm>
            <a:off x="457200" y="1600200"/>
            <a:ext cx="8229600" cy="5257800"/>
          </a:xfrm>
        </p:spPr>
        <p:txBody>
          <a:bodyPr>
            <a:normAutofit fontScale="92500" lnSpcReduction="10000"/>
          </a:bodyPr>
          <a:lstStyle/>
          <a:p>
            <a:r>
              <a:rPr lang="de-DE" dirty="0" smtClean="0"/>
              <a:t>Der zweite Teil der Allemande wird in T. 13 mit dem Anfangsmotiv in der Dominante D-Dur eröffnet.</a:t>
            </a:r>
          </a:p>
          <a:p>
            <a:r>
              <a:rPr lang="de-DE" dirty="0" smtClean="0"/>
              <a:t>Relativ schnell, bereits in T. 14, wird über H-Dur als Dominante die </a:t>
            </a:r>
            <a:r>
              <a:rPr lang="de-DE" dirty="0" err="1" smtClean="0"/>
              <a:t>Tonikaparallele</a:t>
            </a:r>
            <a:r>
              <a:rPr lang="de-DE" dirty="0" smtClean="0"/>
              <a:t> e-Moll angesteuert, der harmonische Fernpunkt, der in T. 18 nochmals befestigt wird.</a:t>
            </a:r>
          </a:p>
          <a:p>
            <a:r>
              <a:rPr lang="de-DE" dirty="0" smtClean="0"/>
              <a:t>Darauf findet die Rückmodulation zur Tonika G-Dur statt.</a:t>
            </a:r>
          </a:p>
          <a:p>
            <a:r>
              <a:rPr lang="de-DE" dirty="0" smtClean="0"/>
              <a:t>Harmonischer Gang:</a:t>
            </a:r>
          </a:p>
          <a:p>
            <a:pPr>
              <a:buNone/>
            </a:pPr>
            <a:r>
              <a:rPr lang="de-DE" dirty="0" smtClean="0"/>
              <a:t>	</a:t>
            </a:r>
            <a:r>
              <a:rPr lang="de-DE" b="1" dirty="0" smtClean="0"/>
              <a:t>T 	-&gt; D :||: D -&gt; </a:t>
            </a:r>
            <a:r>
              <a:rPr lang="de-DE" b="1" dirty="0" err="1" smtClean="0"/>
              <a:t>Tp</a:t>
            </a:r>
            <a:r>
              <a:rPr lang="de-DE" b="1" dirty="0" smtClean="0"/>
              <a:t>	-&gt; T :||</a:t>
            </a:r>
            <a:endParaRPr lang="de-DE"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a:buNone/>
            </a:pPr>
            <a:endParaRPr lang="de-DE" dirty="0" smtClean="0"/>
          </a:p>
          <a:p>
            <a:pPr algn="ctr">
              <a:buNone/>
            </a:pPr>
            <a:endParaRPr lang="de-DE" sz="4800" b="1" dirty="0" smtClean="0"/>
          </a:p>
          <a:p>
            <a:pPr algn="ctr">
              <a:buNone/>
            </a:pPr>
            <a:r>
              <a:rPr lang="de-DE" sz="5400" b="1" dirty="0" smtClean="0"/>
              <a:t>Die Sonate</a:t>
            </a:r>
          </a:p>
          <a:p>
            <a:pPr>
              <a:buNone/>
            </a:pPr>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Von der Suite zur Klaviersonate</a:t>
            </a:r>
            <a:br>
              <a:rPr lang="de-DE" b="1" dirty="0" smtClean="0"/>
            </a:br>
            <a:r>
              <a:rPr lang="de-DE" b="1" dirty="0" err="1" smtClean="0"/>
              <a:t>three-phrase</a:t>
            </a:r>
            <a:r>
              <a:rPr lang="de-DE" b="1" dirty="0" smtClean="0"/>
              <a:t> </a:t>
            </a:r>
            <a:r>
              <a:rPr lang="de-DE" b="1" dirty="0" err="1" smtClean="0"/>
              <a:t>binary</a:t>
            </a:r>
            <a:r>
              <a:rPr lang="de-DE" b="1" dirty="0" smtClean="0"/>
              <a:t> form</a:t>
            </a:r>
            <a:endParaRPr lang="de-DE" dirty="0"/>
          </a:p>
        </p:txBody>
      </p:sp>
      <p:sp>
        <p:nvSpPr>
          <p:cNvPr id="3" name="Inhaltsplatzhalter 2"/>
          <p:cNvSpPr>
            <a:spLocks noGrp="1"/>
          </p:cNvSpPr>
          <p:nvPr>
            <p:ph idx="1"/>
          </p:nvPr>
        </p:nvSpPr>
        <p:spPr/>
        <p:txBody>
          <a:bodyPr>
            <a:normAutofit lnSpcReduction="10000"/>
          </a:bodyPr>
          <a:lstStyle/>
          <a:p>
            <a:r>
              <a:rPr lang="de-DE" dirty="0" smtClean="0"/>
              <a:t>Ein Beispiel für die </a:t>
            </a:r>
            <a:r>
              <a:rPr lang="de-DE" b="1" dirty="0" err="1" smtClean="0"/>
              <a:t>three-phrase</a:t>
            </a:r>
            <a:r>
              <a:rPr lang="de-DE" b="1" dirty="0" smtClean="0"/>
              <a:t> </a:t>
            </a:r>
            <a:r>
              <a:rPr lang="de-DE" b="1" dirty="0" err="1" smtClean="0"/>
              <a:t>binary</a:t>
            </a:r>
            <a:r>
              <a:rPr lang="de-DE" b="1" dirty="0" smtClean="0"/>
              <a:t> form </a:t>
            </a:r>
            <a:r>
              <a:rPr lang="de-DE" dirty="0" smtClean="0"/>
              <a:t>bietet der 5. Satz, die Air in Bachs </a:t>
            </a:r>
            <a:r>
              <a:rPr lang="de-DE" i="1" dirty="0" smtClean="0"/>
              <a:t>Franz. Suite </a:t>
            </a:r>
            <a:r>
              <a:rPr lang="de-DE" dirty="0" smtClean="0"/>
              <a:t>Nr. 4 in Es-Dur BWV 815.</a:t>
            </a:r>
          </a:p>
          <a:p>
            <a:r>
              <a:rPr lang="de-DE" dirty="0" smtClean="0"/>
              <a:t>Die Air beginnt in der Tonika Es-Dur und moduliert bis zum Doppelstrich in T. 7 zur Dominante B-Dur.</a:t>
            </a:r>
          </a:p>
          <a:p>
            <a:r>
              <a:rPr lang="de-DE" dirty="0" smtClean="0"/>
              <a:t>Nach dem Doppelstrich in T. 8 fährt der zweite Teil in der Dominante B-Dur fort, doch mit anderer Motivik.</a:t>
            </a:r>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Von der Suite zur Klaviersonate</a:t>
            </a:r>
            <a:br>
              <a:rPr lang="de-DE" b="1" dirty="0" smtClean="0"/>
            </a:br>
            <a:r>
              <a:rPr lang="de-DE" b="1" dirty="0" err="1" smtClean="0"/>
              <a:t>three-phrase</a:t>
            </a:r>
            <a:r>
              <a:rPr lang="de-DE" b="1" dirty="0" smtClean="0"/>
              <a:t> </a:t>
            </a:r>
            <a:r>
              <a:rPr lang="de-DE" b="1" dirty="0" err="1" smtClean="0"/>
              <a:t>binary</a:t>
            </a:r>
            <a:r>
              <a:rPr lang="de-DE" b="1" dirty="0" smtClean="0"/>
              <a:t> form</a:t>
            </a:r>
            <a:endParaRPr lang="de-DE" dirty="0"/>
          </a:p>
        </p:txBody>
      </p:sp>
      <p:sp>
        <p:nvSpPr>
          <p:cNvPr id="3" name="Inhaltsplatzhalter 2"/>
          <p:cNvSpPr>
            <a:spLocks noGrp="1"/>
          </p:cNvSpPr>
          <p:nvPr>
            <p:ph idx="1"/>
          </p:nvPr>
        </p:nvSpPr>
        <p:spPr/>
        <p:txBody>
          <a:bodyPr>
            <a:normAutofit lnSpcReduction="10000"/>
          </a:bodyPr>
          <a:lstStyle/>
          <a:p>
            <a:r>
              <a:rPr lang="de-DE" dirty="0" smtClean="0"/>
              <a:t>Wieder wird zur </a:t>
            </a:r>
            <a:r>
              <a:rPr lang="de-DE" dirty="0" err="1" smtClean="0"/>
              <a:t>Tonikaparallele</a:t>
            </a:r>
            <a:r>
              <a:rPr lang="de-DE" dirty="0" smtClean="0"/>
              <a:t> moduliert, die in T. 14 mit c-Moll erreicht ist.</a:t>
            </a:r>
          </a:p>
          <a:p>
            <a:r>
              <a:rPr lang="de-DE" dirty="0" smtClean="0"/>
              <a:t>Im Anschluss wird zur Tonika zurück moduliert.</a:t>
            </a:r>
          </a:p>
          <a:p>
            <a:r>
              <a:rPr lang="de-DE" dirty="0" smtClean="0"/>
              <a:t>Diese wird in der Mitte von T. 18  betont mit der Wiederaufnahme des Anfangsmotivs erreicht.</a:t>
            </a:r>
          </a:p>
          <a:p>
            <a:r>
              <a:rPr lang="de-DE" dirty="0" smtClean="0"/>
              <a:t>Harmonischer Gang:</a:t>
            </a:r>
          </a:p>
          <a:p>
            <a:pPr>
              <a:buNone/>
            </a:pPr>
            <a:r>
              <a:rPr lang="de-DE" b="1" dirty="0" smtClean="0"/>
              <a:t>	T	-&gt; D :|| : D	  -&gt; </a:t>
            </a:r>
            <a:r>
              <a:rPr lang="de-DE" b="1" dirty="0" err="1" smtClean="0"/>
              <a:t>Tp</a:t>
            </a:r>
            <a:r>
              <a:rPr lang="de-DE" b="1" dirty="0" smtClean="0"/>
              <a:t>  -&gt; D | T </a:t>
            </a:r>
            <a:r>
              <a:rPr lang="de-DE" b="1" dirty="0" smtClean="0">
                <a:sym typeface="Wingdings" pitchFamily="2" charset="2"/>
              </a:rPr>
              <a:t>:||</a:t>
            </a:r>
            <a:endParaRPr lang="de-DE" b="1" dirty="0" smtClean="0"/>
          </a:p>
          <a:p>
            <a:endParaRPr lang="de-D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Von der Suite zur Klaviersonate</a:t>
            </a:r>
            <a:endParaRPr lang="de-DE" dirty="0"/>
          </a:p>
        </p:txBody>
      </p:sp>
      <p:sp>
        <p:nvSpPr>
          <p:cNvPr id="3" name="Inhaltsplatzhalter 2"/>
          <p:cNvSpPr>
            <a:spLocks noGrp="1"/>
          </p:cNvSpPr>
          <p:nvPr>
            <p:ph idx="1"/>
          </p:nvPr>
        </p:nvSpPr>
        <p:spPr>
          <a:xfrm>
            <a:off x="457200" y="1600200"/>
            <a:ext cx="8291264" cy="4525963"/>
          </a:xfrm>
        </p:spPr>
        <p:txBody>
          <a:bodyPr>
            <a:normAutofit lnSpcReduction="10000"/>
          </a:bodyPr>
          <a:lstStyle/>
          <a:p>
            <a:r>
              <a:rPr lang="de-DE" dirty="0" smtClean="0"/>
              <a:t>Auf Basis dieser Formen, von denen sich zuletzt die dreiteilige durchsetzen wird, entstehen ab Mitte des 18. Jh. eine große Anzahl an Klaviersonaten.</a:t>
            </a:r>
          </a:p>
          <a:p>
            <a:r>
              <a:rPr lang="de-DE" dirty="0" smtClean="0"/>
              <a:t>Die Klaviersonaten wird zur neuen Leitgattung.</a:t>
            </a:r>
          </a:p>
          <a:p>
            <a:r>
              <a:rPr lang="de-DE" dirty="0" smtClean="0"/>
              <a:t>Die sog. Sonatenform f. d. Kopfsatz befindet sich in einem Entwicklungsprozess.</a:t>
            </a:r>
          </a:p>
          <a:p>
            <a:r>
              <a:rPr lang="de-DE" dirty="0" smtClean="0"/>
              <a:t>Die Anzahl der Sätze und ihre Folge ist nicht normiert.</a:t>
            </a:r>
          </a:p>
          <a:p>
            <a:pPr>
              <a:buNone/>
            </a:pPr>
            <a:endParaRPr lang="de-D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Von der Suite zur Klaviersonate</a:t>
            </a:r>
            <a:endParaRPr lang="de-DE" dirty="0"/>
          </a:p>
        </p:txBody>
      </p:sp>
      <p:sp>
        <p:nvSpPr>
          <p:cNvPr id="3" name="Inhaltsplatzhalter 2"/>
          <p:cNvSpPr>
            <a:spLocks noGrp="1"/>
          </p:cNvSpPr>
          <p:nvPr>
            <p:ph idx="1"/>
          </p:nvPr>
        </p:nvSpPr>
        <p:spPr/>
        <p:txBody>
          <a:bodyPr>
            <a:normAutofit fontScale="92500" lnSpcReduction="20000"/>
          </a:bodyPr>
          <a:lstStyle/>
          <a:p>
            <a:pPr>
              <a:buNone/>
            </a:pPr>
            <a:r>
              <a:rPr lang="de-DE" b="1" dirty="0" smtClean="0"/>
              <a:t>Wichtige Komponisten ab Mitte des 18. Jh.</a:t>
            </a:r>
          </a:p>
          <a:p>
            <a:r>
              <a:rPr lang="de-DE" dirty="0" smtClean="0"/>
              <a:t>Domenico Scarlatti (1685-1757): 550 Sonaten</a:t>
            </a:r>
          </a:p>
          <a:p>
            <a:r>
              <a:rPr lang="de-DE" dirty="0" smtClean="0"/>
              <a:t>C. </a:t>
            </a:r>
            <a:r>
              <a:rPr lang="de-DE" dirty="0" err="1" smtClean="0"/>
              <a:t>Ph</a:t>
            </a:r>
            <a:r>
              <a:rPr lang="de-DE" dirty="0" smtClean="0"/>
              <a:t>. E. Bach (1714-1788): über 200 Sonaten</a:t>
            </a:r>
          </a:p>
          <a:p>
            <a:r>
              <a:rPr lang="de-DE" dirty="0" smtClean="0"/>
              <a:t>J. Chr. Bach (1735-1782): über 70 Sonaten</a:t>
            </a:r>
          </a:p>
          <a:p>
            <a:r>
              <a:rPr lang="de-DE" dirty="0" smtClean="0"/>
              <a:t>G. Chr. Wagenseil (1715-1777): ca. 70 Sonaten</a:t>
            </a:r>
          </a:p>
          <a:p>
            <a:r>
              <a:rPr lang="de-DE" dirty="0" smtClean="0"/>
              <a:t>Joseph Haydn (1732-1809): 52 Sonaten</a:t>
            </a:r>
          </a:p>
          <a:p>
            <a:r>
              <a:rPr lang="de-DE" dirty="0" smtClean="0"/>
              <a:t>Anton Fils (1733-1760): über 30 Sonaten</a:t>
            </a:r>
          </a:p>
          <a:p>
            <a:r>
              <a:rPr lang="de-DE" dirty="0" smtClean="0"/>
              <a:t>W. A. Mozart (1756-1791): 80 Sonaten</a:t>
            </a:r>
          </a:p>
          <a:p>
            <a:r>
              <a:rPr lang="de-DE" dirty="0" smtClean="0"/>
              <a:t>L. v. Beethoven (1770-1827) 32 Sonaten</a:t>
            </a:r>
          </a:p>
          <a:p>
            <a:pPr>
              <a:buNone/>
            </a:pPr>
            <a:endParaRPr lang="de-D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Von der Suite zur Klaviersonate</a:t>
            </a:r>
            <a:br>
              <a:rPr lang="de-DE" b="1" dirty="0" smtClean="0"/>
            </a:br>
            <a:r>
              <a:rPr lang="de-DE" b="1" dirty="0" smtClean="0"/>
              <a:t>Joseph Haydn: Sonate in G Hob. XVI:6</a:t>
            </a:r>
            <a:endParaRPr lang="de-DE" dirty="0"/>
          </a:p>
        </p:txBody>
      </p:sp>
      <p:sp>
        <p:nvSpPr>
          <p:cNvPr id="3" name="Inhaltsplatzhalter 2"/>
          <p:cNvSpPr>
            <a:spLocks noGrp="1"/>
          </p:cNvSpPr>
          <p:nvPr>
            <p:ph idx="1"/>
          </p:nvPr>
        </p:nvSpPr>
        <p:spPr>
          <a:xfrm>
            <a:off x="457200" y="1600200"/>
            <a:ext cx="8229600" cy="4925144"/>
          </a:xfrm>
        </p:spPr>
        <p:txBody>
          <a:bodyPr>
            <a:normAutofit fontScale="92500" lnSpcReduction="10000"/>
          </a:bodyPr>
          <a:lstStyle/>
          <a:p>
            <a:r>
              <a:rPr lang="de-DE" dirty="0" smtClean="0"/>
              <a:t>An Joseph Haydns ca. 52 Klaviersonaten (die Echtheit weniger früher Werke ist ungeklärt) lässt sich gut die Entwicklung von der Klaviersuite zur Klaviersonate im eminenten Sinne nachvollziehen.</a:t>
            </a:r>
          </a:p>
          <a:p>
            <a:r>
              <a:rPr lang="de-DE" dirty="0" smtClean="0"/>
              <a:t>Haydn selbst bezeichnet die frühen Sonaten noch als „Divertimento“ oder „Partita per </a:t>
            </a:r>
            <a:r>
              <a:rPr lang="de-DE" dirty="0" err="1" smtClean="0"/>
              <a:t>il</a:t>
            </a:r>
            <a:r>
              <a:rPr lang="de-DE" dirty="0" smtClean="0"/>
              <a:t> Clavicembalo solo“ (so die G-Dur-Sonate Hob. XVI:6).</a:t>
            </a:r>
          </a:p>
          <a:p>
            <a:r>
              <a:rPr lang="de-DE" dirty="0" smtClean="0"/>
              <a:t>Die Anzahl der Sätze sowie die Satztypen der frühen Sonaten sind nicht einheitlich.</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Von der Suite zur Klaviersonate</a:t>
            </a:r>
            <a:br>
              <a:rPr lang="de-DE" b="1" dirty="0" smtClean="0"/>
            </a:br>
            <a:r>
              <a:rPr lang="de-DE" b="1" dirty="0" smtClean="0"/>
              <a:t>Joseph Haydn: Sonate in G Hob. XVI:6</a:t>
            </a:r>
            <a:endParaRPr lang="de-DE" dirty="0"/>
          </a:p>
        </p:txBody>
      </p:sp>
      <p:sp>
        <p:nvSpPr>
          <p:cNvPr id="3" name="Inhaltsplatzhalter 2"/>
          <p:cNvSpPr>
            <a:spLocks noGrp="1"/>
          </p:cNvSpPr>
          <p:nvPr>
            <p:ph idx="1"/>
          </p:nvPr>
        </p:nvSpPr>
        <p:spPr>
          <a:xfrm>
            <a:off x="457200" y="1600200"/>
            <a:ext cx="8229600" cy="4853136"/>
          </a:xfrm>
        </p:spPr>
        <p:txBody>
          <a:bodyPr>
            <a:normAutofit fontScale="92500" lnSpcReduction="10000"/>
          </a:bodyPr>
          <a:lstStyle/>
          <a:p>
            <a:pPr>
              <a:buNone/>
            </a:pPr>
            <a:r>
              <a:rPr lang="de-DE" b="1" dirty="0" smtClean="0"/>
              <a:t>Beispiele</a:t>
            </a:r>
          </a:p>
          <a:p>
            <a:r>
              <a:rPr lang="de-DE" b="1" dirty="0" smtClean="0"/>
              <a:t>Sonate in A, Hob. XVI:12</a:t>
            </a:r>
          </a:p>
          <a:p>
            <a:pPr>
              <a:buNone/>
            </a:pPr>
            <a:r>
              <a:rPr lang="de-DE" dirty="0" smtClean="0"/>
              <a:t>	Andante (A) – </a:t>
            </a:r>
            <a:r>
              <a:rPr lang="de-DE" dirty="0" err="1" smtClean="0"/>
              <a:t>Menuet</a:t>
            </a:r>
            <a:r>
              <a:rPr lang="de-DE" dirty="0" smtClean="0"/>
              <a:t> (A) – Finale (A)</a:t>
            </a:r>
          </a:p>
          <a:p>
            <a:r>
              <a:rPr lang="de-DE" b="1" dirty="0" smtClean="0"/>
              <a:t>Sonate in E, Hob. XVI:13</a:t>
            </a:r>
          </a:p>
          <a:p>
            <a:pPr>
              <a:buNone/>
            </a:pPr>
            <a:r>
              <a:rPr lang="de-DE" dirty="0" smtClean="0"/>
              <a:t>	Moderato (E) – </a:t>
            </a:r>
            <a:r>
              <a:rPr lang="de-DE" dirty="0" err="1" smtClean="0"/>
              <a:t>Menuet</a:t>
            </a:r>
            <a:r>
              <a:rPr lang="de-DE" dirty="0" smtClean="0"/>
              <a:t> (E) – Finale (E)</a:t>
            </a:r>
          </a:p>
          <a:p>
            <a:r>
              <a:rPr lang="de-DE" b="1" dirty="0" smtClean="0"/>
              <a:t>Sonate in B, Hob. XVI:2</a:t>
            </a:r>
          </a:p>
          <a:p>
            <a:pPr>
              <a:buNone/>
            </a:pPr>
            <a:r>
              <a:rPr lang="de-DE" dirty="0" smtClean="0"/>
              <a:t>	Moderato (B) – Largo (g) – </a:t>
            </a:r>
            <a:r>
              <a:rPr lang="de-DE" dirty="0" err="1" smtClean="0"/>
              <a:t>Menuet</a:t>
            </a:r>
            <a:r>
              <a:rPr lang="de-DE" dirty="0" smtClean="0"/>
              <a:t> (B)</a:t>
            </a:r>
          </a:p>
          <a:p>
            <a:r>
              <a:rPr lang="de-DE" b="1" dirty="0" smtClean="0"/>
              <a:t>Sonate in G, Hob. XVI:6</a:t>
            </a:r>
          </a:p>
          <a:p>
            <a:pPr>
              <a:buNone/>
            </a:pPr>
            <a:r>
              <a:rPr lang="de-DE" dirty="0" smtClean="0"/>
              <a:t>	Allegro (G) – </a:t>
            </a:r>
            <a:r>
              <a:rPr lang="de-DE" dirty="0" err="1" smtClean="0"/>
              <a:t>Minuet</a:t>
            </a:r>
            <a:r>
              <a:rPr lang="de-DE" dirty="0" smtClean="0"/>
              <a:t> (G) – Adagio (g) – Finale (G)</a:t>
            </a:r>
          </a:p>
          <a:p>
            <a:pPr>
              <a:buNone/>
            </a:pPr>
            <a:endParaRPr lang="de-DE"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Von der Suite zur Klaviersonate</a:t>
            </a:r>
            <a:br>
              <a:rPr lang="de-DE" b="1" dirty="0" smtClean="0"/>
            </a:br>
            <a:r>
              <a:rPr lang="de-DE" b="1" dirty="0" smtClean="0"/>
              <a:t>Joseph Haydn: Sonate in G Hob. XVI:6</a:t>
            </a:r>
            <a:endParaRPr lang="de-DE" dirty="0"/>
          </a:p>
        </p:txBody>
      </p:sp>
      <p:sp>
        <p:nvSpPr>
          <p:cNvPr id="3" name="Inhaltsplatzhalter 2"/>
          <p:cNvSpPr>
            <a:spLocks noGrp="1"/>
          </p:cNvSpPr>
          <p:nvPr>
            <p:ph idx="1"/>
          </p:nvPr>
        </p:nvSpPr>
        <p:spPr>
          <a:xfrm>
            <a:off x="457200" y="1600200"/>
            <a:ext cx="8229600" cy="5257800"/>
          </a:xfrm>
        </p:spPr>
        <p:txBody>
          <a:bodyPr>
            <a:normAutofit fontScale="92500" lnSpcReduction="20000"/>
          </a:bodyPr>
          <a:lstStyle/>
          <a:p>
            <a:pPr>
              <a:buNone/>
            </a:pPr>
            <a:r>
              <a:rPr lang="de-DE" b="1" dirty="0" smtClean="0"/>
              <a:t>Kopfsatz: Allegro</a:t>
            </a:r>
          </a:p>
          <a:p>
            <a:r>
              <a:rPr lang="de-DE" dirty="0" smtClean="0"/>
              <a:t>Haydns G-Dur-Sonate wird mit einem Allegro eröffnet.</a:t>
            </a:r>
          </a:p>
          <a:p>
            <a:r>
              <a:rPr lang="de-DE" dirty="0" smtClean="0"/>
              <a:t>Das Thema ist mit 4 Takten kurz und endet in T. 4 mit einem Halbschluss zur Dominante.</a:t>
            </a:r>
          </a:p>
          <a:p>
            <a:r>
              <a:rPr lang="de-DE" dirty="0" smtClean="0"/>
              <a:t>Im Folgenden wird zur Nebentonart der Dominante moduliert, über die Doppeldominante (T. 6) sowie die Dominante zur Doppeldominante (T. 7f).</a:t>
            </a:r>
          </a:p>
          <a:p>
            <a:r>
              <a:rPr lang="de-DE" dirty="0" smtClean="0"/>
              <a:t>Der Seitensatz ist in T. 12 mit einem klaren Doppelpunkt auf der Doppeldominante erreicht:</a:t>
            </a:r>
          </a:p>
          <a:p>
            <a:pPr>
              <a:buNone/>
            </a:pPr>
            <a:r>
              <a:rPr lang="de-DE" dirty="0" smtClean="0"/>
              <a:t>	DDD-DD [GP] D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Von der Suite zur Klaviersonate</a:t>
            </a:r>
            <a:br>
              <a:rPr lang="de-DE" b="1" dirty="0" smtClean="0"/>
            </a:br>
            <a:r>
              <a:rPr lang="de-DE" b="1" dirty="0" smtClean="0"/>
              <a:t>Joseph Haydn: Sonate in G Hob. XVI:6</a:t>
            </a:r>
            <a:endParaRPr lang="de-DE" dirty="0"/>
          </a:p>
        </p:txBody>
      </p:sp>
      <p:sp>
        <p:nvSpPr>
          <p:cNvPr id="3" name="Inhaltsplatzhalter 2"/>
          <p:cNvSpPr>
            <a:spLocks noGrp="1"/>
          </p:cNvSpPr>
          <p:nvPr>
            <p:ph idx="1"/>
          </p:nvPr>
        </p:nvSpPr>
        <p:spPr>
          <a:xfrm>
            <a:off x="457200" y="1600200"/>
            <a:ext cx="8229600" cy="4925144"/>
          </a:xfrm>
        </p:spPr>
        <p:txBody>
          <a:bodyPr>
            <a:normAutofit fontScale="85000" lnSpcReduction="10000"/>
          </a:bodyPr>
          <a:lstStyle/>
          <a:p>
            <a:pPr>
              <a:buNone/>
            </a:pPr>
            <a:r>
              <a:rPr lang="de-DE" b="1" dirty="0" smtClean="0"/>
              <a:t>Kopfsatz: Allegro</a:t>
            </a:r>
            <a:endParaRPr lang="de-DE" dirty="0" smtClean="0"/>
          </a:p>
          <a:p>
            <a:r>
              <a:rPr lang="de-DE" dirty="0" smtClean="0"/>
              <a:t>Im folgenden wird D-Dur als Tonart des Seitensatzes bestätigt.</a:t>
            </a:r>
          </a:p>
          <a:p>
            <a:r>
              <a:rPr lang="de-DE" dirty="0" smtClean="0"/>
              <a:t>Der Seitensatz erhält kein neues Thema. Obgleich T. 12f mit Quartfall etc. Neues bringt, erinnern die Sextolen an das Thema. Ab T. 14 werde auch die Triolen wieder aufgenommen, nun auch in der Begleitung.</a:t>
            </a:r>
          </a:p>
          <a:p>
            <a:r>
              <a:rPr lang="de-DE" dirty="0" smtClean="0"/>
              <a:t>Dafür wurde der Beginn der Modulation in T. 5 mit Auftakt durch die Einführung des punktierten Rhythmus vom Thema abgehoben.</a:t>
            </a:r>
          </a:p>
          <a:p>
            <a:r>
              <a:rPr lang="de-DE" dirty="0" smtClean="0"/>
              <a:t>Haydns Sonate ist folglich, wie vielfach bei ihm, monothematisch angelegt.</a:t>
            </a:r>
            <a:endParaRPr lang="de-DE"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Von der Suite zur Klaviersonate</a:t>
            </a:r>
            <a:br>
              <a:rPr lang="de-DE" b="1" dirty="0" smtClean="0"/>
            </a:br>
            <a:r>
              <a:rPr lang="de-DE" b="1" dirty="0" smtClean="0"/>
              <a:t>Joseph Haydn: Sonate in G Hob. XVI:6</a:t>
            </a:r>
            <a:endParaRPr lang="de-DE" dirty="0"/>
          </a:p>
        </p:txBody>
      </p:sp>
      <p:sp>
        <p:nvSpPr>
          <p:cNvPr id="3" name="Inhaltsplatzhalter 2"/>
          <p:cNvSpPr>
            <a:spLocks noGrp="1"/>
          </p:cNvSpPr>
          <p:nvPr>
            <p:ph idx="1"/>
          </p:nvPr>
        </p:nvSpPr>
        <p:spPr>
          <a:xfrm>
            <a:off x="457200" y="1600200"/>
            <a:ext cx="8229600" cy="5257800"/>
          </a:xfrm>
        </p:spPr>
        <p:txBody>
          <a:bodyPr>
            <a:normAutofit fontScale="92500"/>
          </a:bodyPr>
          <a:lstStyle/>
          <a:p>
            <a:pPr>
              <a:buNone/>
            </a:pPr>
            <a:r>
              <a:rPr lang="de-DE" b="1" dirty="0" smtClean="0"/>
              <a:t>Kopfsatz: Allegro</a:t>
            </a:r>
            <a:endParaRPr lang="de-DE" dirty="0" smtClean="0"/>
          </a:p>
          <a:p>
            <a:r>
              <a:rPr lang="de-DE" dirty="0" smtClean="0"/>
              <a:t>Die Durchführung beginnt mit dem Thema in der Dominante.</a:t>
            </a:r>
          </a:p>
          <a:p>
            <a:r>
              <a:rPr lang="de-DE" dirty="0" smtClean="0"/>
              <a:t>Im folgenden werden auch die Sextolen sowie die Begleittriolen des Seitensatzes verwendet (T. 22ff bzw. 27ff), eine Verarbeitung findet nicht statt.</a:t>
            </a:r>
          </a:p>
          <a:p>
            <a:r>
              <a:rPr lang="de-DE" dirty="0" smtClean="0"/>
              <a:t>Ab T. 24 wird der Haltepunkt oder Fernpunkt e-Moll (</a:t>
            </a:r>
            <a:r>
              <a:rPr lang="de-DE" dirty="0" err="1" smtClean="0"/>
              <a:t>Tp</a:t>
            </a:r>
            <a:r>
              <a:rPr lang="de-DE" dirty="0" smtClean="0"/>
              <a:t>) anvisiert und in T. 26 erreicht.</a:t>
            </a:r>
          </a:p>
          <a:p>
            <a:r>
              <a:rPr lang="de-DE" dirty="0" smtClean="0"/>
              <a:t>Anschließend folgt die Rückmodulation zur Reprise.</a:t>
            </a:r>
          </a:p>
          <a:p>
            <a:endParaRPr lang="de-DE"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Von der Suite zur Klaviersonate</a:t>
            </a:r>
            <a:br>
              <a:rPr lang="de-DE" b="1" dirty="0" smtClean="0"/>
            </a:br>
            <a:r>
              <a:rPr lang="de-DE" b="1" dirty="0" smtClean="0"/>
              <a:t>Joseph Haydn: Sonate in G Hob. XVI:6</a:t>
            </a:r>
            <a:endParaRPr lang="de-DE" dirty="0"/>
          </a:p>
        </p:txBody>
      </p:sp>
      <p:sp>
        <p:nvSpPr>
          <p:cNvPr id="3" name="Inhaltsplatzhalter 2"/>
          <p:cNvSpPr>
            <a:spLocks noGrp="1"/>
          </p:cNvSpPr>
          <p:nvPr>
            <p:ph idx="1"/>
          </p:nvPr>
        </p:nvSpPr>
        <p:spPr/>
        <p:txBody>
          <a:bodyPr>
            <a:normAutofit fontScale="92500"/>
          </a:bodyPr>
          <a:lstStyle/>
          <a:p>
            <a:pPr>
              <a:buNone/>
            </a:pPr>
            <a:r>
              <a:rPr lang="de-DE" b="1" dirty="0" smtClean="0"/>
              <a:t>Kopfsatz: Allegro</a:t>
            </a:r>
            <a:endParaRPr lang="de-DE" dirty="0" smtClean="0"/>
          </a:p>
          <a:p>
            <a:r>
              <a:rPr lang="de-DE" dirty="0" smtClean="0"/>
              <a:t>Die Reprise beginnt in T. 31 mit Auftakt mit dem punktierten Motiv aus T. 5, eigentlich dem beginn des Modulationsteils zum Seitenthema.</a:t>
            </a:r>
          </a:p>
          <a:p>
            <a:r>
              <a:rPr lang="de-DE" dirty="0" smtClean="0"/>
              <a:t>Im folgenden wird die Haupttonart G-Dur über die DD und Dominante bestätigt, wichtig ist hierzu die Subdominante C-Dur (T. 42).</a:t>
            </a:r>
          </a:p>
          <a:p>
            <a:r>
              <a:rPr lang="de-DE" dirty="0" smtClean="0"/>
              <a:t>In T. 41 findet sich der Seitensatz in der Haupttonart.</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Die Sonate</a:t>
            </a:r>
            <a:endParaRPr lang="de-DE" b="1" dirty="0"/>
          </a:p>
        </p:txBody>
      </p:sp>
      <p:sp>
        <p:nvSpPr>
          <p:cNvPr id="3" name="Inhaltsplatzhalter 2"/>
          <p:cNvSpPr>
            <a:spLocks noGrp="1"/>
          </p:cNvSpPr>
          <p:nvPr>
            <p:ph idx="1"/>
          </p:nvPr>
        </p:nvSpPr>
        <p:spPr>
          <a:xfrm>
            <a:off x="457200" y="1600200"/>
            <a:ext cx="8229600" cy="4853136"/>
          </a:xfrm>
        </p:spPr>
        <p:txBody>
          <a:bodyPr>
            <a:normAutofit fontScale="92500"/>
          </a:bodyPr>
          <a:lstStyle/>
          <a:p>
            <a:pPr>
              <a:buNone/>
            </a:pPr>
            <a:r>
              <a:rPr lang="de-DE" dirty="0" smtClean="0"/>
              <a:t>	</a:t>
            </a:r>
            <a:r>
              <a:rPr lang="de-DE" b="1" dirty="0" smtClean="0"/>
              <a:t>„[Die] Sonate […] ist eine eigenständige, seit Mitte des 17. Jh. in der Regel </a:t>
            </a:r>
            <a:r>
              <a:rPr lang="de-DE" b="1" dirty="0" err="1" smtClean="0"/>
              <a:t>mehrsätzige</a:t>
            </a:r>
            <a:r>
              <a:rPr lang="de-DE" b="1" dirty="0" smtClean="0"/>
              <a:t> und zyklisch angelegte Instrumentalkomposition in kleiner Besetzung. Die Bezeichnung Sonate bezieht sich jedoch nicht auf eine eng zu umgrenzende Gattung; Überschneidungen mit anderen Instrumentalformen (Toccata, </a:t>
            </a:r>
            <a:r>
              <a:rPr lang="de-DE" b="1" dirty="0" err="1" smtClean="0"/>
              <a:t>Concerto</a:t>
            </a:r>
            <a:r>
              <a:rPr lang="de-DE" b="1" dirty="0" smtClean="0"/>
              <a:t>, </a:t>
            </a:r>
            <a:r>
              <a:rPr lang="de-DE" b="1" dirty="0" err="1" smtClean="0"/>
              <a:t>Sinfonia</a:t>
            </a:r>
            <a:r>
              <a:rPr lang="de-DE" b="1" dirty="0" smtClean="0"/>
              <a:t>, Suite) sind vor allem im 17. und 18. Jh. nachweisbar.“</a:t>
            </a:r>
          </a:p>
          <a:p>
            <a:pPr>
              <a:buNone/>
            </a:pPr>
            <a:r>
              <a:rPr lang="de-DE" dirty="0" smtClean="0"/>
              <a:t>			Riemann Musiklexikon, </a:t>
            </a:r>
            <a:r>
              <a:rPr lang="de-DE" dirty="0" err="1" smtClean="0"/>
              <a:t>Sachteil</a:t>
            </a:r>
            <a:r>
              <a:rPr lang="de-DE" dirty="0" smtClean="0"/>
              <a:t>, S. 880.</a:t>
            </a:r>
          </a:p>
          <a:p>
            <a:pPr>
              <a:buNone/>
            </a:pPr>
            <a:endParaRPr lang="de-DE"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Von der Suite zur Klaviersonate</a:t>
            </a:r>
            <a:br>
              <a:rPr lang="de-DE" b="1" dirty="0" smtClean="0"/>
            </a:br>
            <a:r>
              <a:rPr lang="de-DE" b="1" dirty="0" smtClean="0"/>
              <a:t>Joseph Haydn: Sonate in G Hob. XVI:6</a:t>
            </a:r>
            <a:endParaRPr lang="de-DE" dirty="0"/>
          </a:p>
        </p:txBody>
      </p:sp>
      <p:sp>
        <p:nvSpPr>
          <p:cNvPr id="3" name="Inhaltsplatzhalter 2"/>
          <p:cNvSpPr>
            <a:spLocks noGrp="1"/>
          </p:cNvSpPr>
          <p:nvPr>
            <p:ph idx="1"/>
          </p:nvPr>
        </p:nvSpPr>
        <p:spPr>
          <a:xfrm>
            <a:off x="457200" y="1600200"/>
            <a:ext cx="8229600" cy="5069160"/>
          </a:xfrm>
        </p:spPr>
        <p:txBody>
          <a:bodyPr>
            <a:normAutofit fontScale="92500" lnSpcReduction="10000"/>
          </a:bodyPr>
          <a:lstStyle/>
          <a:p>
            <a:pPr>
              <a:buNone/>
            </a:pPr>
            <a:r>
              <a:rPr lang="de-DE" b="1" dirty="0" err="1" smtClean="0"/>
              <a:t>Minuet</a:t>
            </a:r>
            <a:endParaRPr lang="de-DE" b="1" dirty="0" smtClean="0"/>
          </a:p>
          <a:p>
            <a:r>
              <a:rPr lang="de-DE" dirty="0" smtClean="0"/>
              <a:t>Der zweite Satz der Sonate ist von Haydn als </a:t>
            </a:r>
            <a:r>
              <a:rPr lang="de-DE" dirty="0" err="1" smtClean="0"/>
              <a:t>Menuet</a:t>
            </a:r>
            <a:r>
              <a:rPr lang="de-DE" dirty="0" smtClean="0"/>
              <a:t> in der üblichen Form </a:t>
            </a:r>
            <a:r>
              <a:rPr lang="de-DE" dirty="0" err="1" smtClean="0"/>
              <a:t>Menuet</a:t>
            </a:r>
            <a:r>
              <a:rPr lang="de-DE" dirty="0" smtClean="0"/>
              <a:t>-Trio-</a:t>
            </a:r>
            <a:r>
              <a:rPr lang="de-DE" dirty="0" err="1" smtClean="0"/>
              <a:t>Menuet</a:t>
            </a:r>
            <a:r>
              <a:rPr lang="de-DE" dirty="0" smtClean="0"/>
              <a:t> angelegt.</a:t>
            </a:r>
          </a:p>
          <a:p>
            <a:r>
              <a:rPr lang="de-DE" dirty="0" smtClean="0"/>
              <a:t>Das </a:t>
            </a:r>
            <a:r>
              <a:rPr lang="de-DE" dirty="0" err="1" smtClean="0"/>
              <a:t>Menuet</a:t>
            </a:r>
            <a:r>
              <a:rPr lang="de-DE" dirty="0" smtClean="0"/>
              <a:t> ist zweiteilig und endet bzw. beginnt am Doppelstrich mit der Dominante.</a:t>
            </a:r>
          </a:p>
          <a:p>
            <a:r>
              <a:rPr lang="de-DE" dirty="0" smtClean="0"/>
              <a:t>Das Trio steht in der Variantentonart g-Moll und ist selbst dreiteilig angelegt:</a:t>
            </a:r>
          </a:p>
          <a:p>
            <a:pPr>
              <a:buNone/>
            </a:pPr>
            <a:r>
              <a:rPr lang="de-DE" dirty="0" smtClean="0"/>
              <a:t>	Am Doppelstrich endet und beginnt es in der </a:t>
            </a:r>
            <a:r>
              <a:rPr lang="de-DE" dirty="0" err="1" smtClean="0"/>
              <a:t>Tp</a:t>
            </a:r>
            <a:r>
              <a:rPr lang="de-DE" dirty="0" smtClean="0"/>
              <a:t> B-Dur. Nach dem Dominantabsatz in T. 50 beginnt in T. 51 die Reprise des Trio-Beginns in g-Moll.</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Von der Suite zur Klaviersonate</a:t>
            </a:r>
            <a:br>
              <a:rPr lang="de-DE" b="1" dirty="0" smtClean="0"/>
            </a:br>
            <a:r>
              <a:rPr lang="de-DE" b="1" dirty="0" smtClean="0"/>
              <a:t>Joseph Haydn: Sonate in G Hob. XVI:6</a:t>
            </a:r>
            <a:endParaRPr lang="de-DE" dirty="0"/>
          </a:p>
        </p:txBody>
      </p:sp>
      <p:sp>
        <p:nvSpPr>
          <p:cNvPr id="3" name="Inhaltsplatzhalter 2"/>
          <p:cNvSpPr>
            <a:spLocks noGrp="1"/>
          </p:cNvSpPr>
          <p:nvPr>
            <p:ph idx="1"/>
          </p:nvPr>
        </p:nvSpPr>
        <p:spPr>
          <a:xfrm>
            <a:off x="457200" y="1600200"/>
            <a:ext cx="8435280" cy="5257800"/>
          </a:xfrm>
        </p:spPr>
        <p:txBody>
          <a:bodyPr>
            <a:normAutofit fontScale="92500" lnSpcReduction="10000"/>
          </a:bodyPr>
          <a:lstStyle/>
          <a:p>
            <a:pPr>
              <a:buNone/>
            </a:pPr>
            <a:r>
              <a:rPr lang="de-DE" b="1" dirty="0" smtClean="0"/>
              <a:t>Adagio</a:t>
            </a:r>
          </a:p>
          <a:p>
            <a:r>
              <a:rPr lang="de-DE" dirty="0" smtClean="0"/>
              <a:t>Das Adagio steht ebenfalls in der Varianten-</a:t>
            </a:r>
            <a:r>
              <a:rPr lang="de-DE" dirty="0" err="1" smtClean="0"/>
              <a:t>tonart</a:t>
            </a:r>
            <a:r>
              <a:rPr lang="de-DE" dirty="0" smtClean="0"/>
              <a:t> g-Moll</a:t>
            </a:r>
          </a:p>
          <a:p>
            <a:r>
              <a:rPr lang="de-DE" dirty="0" smtClean="0"/>
              <a:t>Der Satz besteht aus einer verzierten Melodiestimme mit Begleitung als Nachahmung eines Konzertsatzes.</a:t>
            </a:r>
          </a:p>
          <a:p>
            <a:r>
              <a:rPr lang="de-DE" dirty="0" smtClean="0"/>
              <a:t>In T. 11 ist die </a:t>
            </a:r>
            <a:r>
              <a:rPr lang="de-DE" dirty="0" err="1" smtClean="0"/>
              <a:t>tP</a:t>
            </a:r>
            <a:r>
              <a:rPr lang="de-DE" dirty="0" smtClean="0"/>
              <a:t> B-Dur erreicht, die nach der Generalpause durch das Thema markiert wird.</a:t>
            </a:r>
          </a:p>
          <a:p>
            <a:r>
              <a:rPr lang="de-DE" dirty="0" smtClean="0"/>
              <a:t>In T. 14 ist die Subdominante c-Moll erreicht,</a:t>
            </a:r>
          </a:p>
          <a:p>
            <a:r>
              <a:rPr lang="de-DE" dirty="0" smtClean="0"/>
              <a:t>In T. 16 beginnt die Rückmodulation zur Tonika g-Moll. </a:t>
            </a:r>
          </a:p>
          <a:p>
            <a:endParaRPr lang="de-DE"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Von der Suite zur Klaviersonate</a:t>
            </a:r>
            <a:br>
              <a:rPr lang="de-DE" b="1" dirty="0" smtClean="0"/>
            </a:br>
            <a:r>
              <a:rPr lang="de-DE" b="1" dirty="0" smtClean="0"/>
              <a:t>Joseph Haydn: Sonate in G Hob. XVI:6</a:t>
            </a:r>
            <a:endParaRPr lang="de-DE" dirty="0"/>
          </a:p>
        </p:txBody>
      </p:sp>
      <p:sp>
        <p:nvSpPr>
          <p:cNvPr id="3" name="Inhaltsplatzhalter 2"/>
          <p:cNvSpPr>
            <a:spLocks noGrp="1"/>
          </p:cNvSpPr>
          <p:nvPr>
            <p:ph idx="1"/>
          </p:nvPr>
        </p:nvSpPr>
        <p:spPr>
          <a:xfrm>
            <a:off x="457200" y="1600200"/>
            <a:ext cx="8229600" cy="5257800"/>
          </a:xfrm>
        </p:spPr>
        <p:txBody>
          <a:bodyPr>
            <a:normAutofit fontScale="92500" lnSpcReduction="10000"/>
          </a:bodyPr>
          <a:lstStyle/>
          <a:p>
            <a:pPr>
              <a:buNone/>
            </a:pPr>
            <a:r>
              <a:rPr lang="de-DE" b="1" dirty="0" smtClean="0"/>
              <a:t>Finale</a:t>
            </a:r>
          </a:p>
          <a:p>
            <a:r>
              <a:rPr lang="de-DE" dirty="0" smtClean="0"/>
              <a:t>Das Finale ist als schneller Kehraus im 3/8-Takt komponiert.</a:t>
            </a:r>
          </a:p>
          <a:p>
            <a:r>
              <a:rPr lang="de-DE" dirty="0" smtClean="0"/>
              <a:t>In der Form findet sich nichts Neues:</a:t>
            </a:r>
          </a:p>
          <a:p>
            <a:r>
              <a:rPr lang="de-DE" dirty="0" smtClean="0"/>
              <a:t>In T. 22 findet sich der Dominantabsatz, danach folgt über die DD die Bestätigung der Seitensatztonart D-Dur.</a:t>
            </a:r>
          </a:p>
          <a:p>
            <a:r>
              <a:rPr lang="de-DE" dirty="0" smtClean="0"/>
              <a:t>Die aufsteigenden Triolen T. 11, 13 und 27f gehören zum Seitensatz bzw. zum Modulationsweg, stellen aber kein Seitenthema dar.</a:t>
            </a:r>
          </a:p>
          <a:p>
            <a:pPr>
              <a:buNone/>
            </a:pPr>
            <a:endParaRPr lang="de-DE" dirty="0" smtClean="0"/>
          </a:p>
          <a:p>
            <a:pPr>
              <a:buNone/>
            </a:pPr>
            <a:endParaRPr lang="de-DE"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Von der Suite zur Klaviersonate</a:t>
            </a:r>
            <a:br>
              <a:rPr lang="de-DE" b="1" dirty="0" smtClean="0"/>
            </a:br>
            <a:r>
              <a:rPr lang="de-DE" b="1" dirty="0" smtClean="0"/>
              <a:t>Joseph Haydn: Sonate in G Hob. XVI:6</a:t>
            </a:r>
            <a:endParaRPr lang="de-DE" dirty="0"/>
          </a:p>
        </p:txBody>
      </p:sp>
      <p:sp>
        <p:nvSpPr>
          <p:cNvPr id="3" name="Inhaltsplatzhalter 2"/>
          <p:cNvSpPr>
            <a:spLocks noGrp="1"/>
          </p:cNvSpPr>
          <p:nvPr>
            <p:ph idx="1"/>
          </p:nvPr>
        </p:nvSpPr>
        <p:spPr>
          <a:xfrm>
            <a:off x="457200" y="1600200"/>
            <a:ext cx="8435280" cy="4525963"/>
          </a:xfrm>
        </p:spPr>
        <p:txBody>
          <a:bodyPr/>
          <a:lstStyle/>
          <a:p>
            <a:pPr>
              <a:buNone/>
            </a:pPr>
            <a:r>
              <a:rPr lang="de-DE" b="1" dirty="0" smtClean="0"/>
              <a:t>Finale</a:t>
            </a:r>
          </a:p>
          <a:p>
            <a:r>
              <a:rPr lang="de-DE" dirty="0" smtClean="0"/>
              <a:t>Die Durchführung beginnt mit dem Thema in der Dominante.</a:t>
            </a:r>
          </a:p>
          <a:p>
            <a:r>
              <a:rPr lang="de-DE" dirty="0" smtClean="0"/>
              <a:t>In T. 48f wird die </a:t>
            </a:r>
            <a:r>
              <a:rPr lang="de-DE" dirty="0" err="1" smtClean="0"/>
              <a:t>Tp</a:t>
            </a:r>
            <a:r>
              <a:rPr lang="de-DE" dirty="0" smtClean="0"/>
              <a:t> e-Moll durch Kadenz bestätigt. In T. 50 setzt das Thema in e-Moll ein.</a:t>
            </a:r>
          </a:p>
          <a:p>
            <a:r>
              <a:rPr lang="de-DE" dirty="0" smtClean="0"/>
              <a:t>Anschließend wird zur Tonika zurückmoduliert.</a:t>
            </a:r>
          </a:p>
          <a:p>
            <a:r>
              <a:rPr lang="de-DE" dirty="0" smtClean="0"/>
              <a:t>Nach dem Dominantabsatz in T. 60 beginnt in T. 61 mit dem Thema in G-Dur die Reprise.</a:t>
            </a:r>
          </a:p>
          <a:p>
            <a:endParaRPr lang="de-DE"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Grundsätzliches zur Sonatenform</a:t>
            </a:r>
            <a:endParaRPr lang="de-DE" b="1" dirty="0"/>
          </a:p>
        </p:txBody>
      </p:sp>
      <p:sp>
        <p:nvSpPr>
          <p:cNvPr id="3" name="Inhaltsplatzhalter 2"/>
          <p:cNvSpPr>
            <a:spLocks noGrp="1"/>
          </p:cNvSpPr>
          <p:nvPr>
            <p:ph idx="1"/>
          </p:nvPr>
        </p:nvSpPr>
        <p:spPr>
          <a:xfrm>
            <a:off x="457200" y="1600200"/>
            <a:ext cx="8229600" cy="5257800"/>
          </a:xfrm>
        </p:spPr>
        <p:txBody>
          <a:bodyPr>
            <a:normAutofit fontScale="92500" lnSpcReduction="20000"/>
          </a:bodyPr>
          <a:lstStyle/>
          <a:p>
            <a:r>
              <a:rPr lang="de-DE" dirty="0" smtClean="0"/>
              <a:t>Die sog. „Sonatenform“ oder „Sonatenhaupt-</a:t>
            </a:r>
            <a:r>
              <a:rPr lang="de-DE" dirty="0" err="1" smtClean="0"/>
              <a:t>satzform</a:t>
            </a:r>
            <a:r>
              <a:rPr lang="de-DE" dirty="0" smtClean="0"/>
              <a:t>“ ist in ihrer Idealgestalt ein Produkt der Musiktheorie des 19. bzw. 20. Jh. (A.B. Marx, Hugo Riemann, Hugo </a:t>
            </a:r>
            <a:r>
              <a:rPr lang="de-DE" dirty="0" err="1" smtClean="0"/>
              <a:t>Leichtentritt</a:t>
            </a:r>
            <a:r>
              <a:rPr lang="de-DE" dirty="0" smtClean="0"/>
              <a:t>).</a:t>
            </a:r>
          </a:p>
          <a:p>
            <a:r>
              <a:rPr lang="de-DE" dirty="0" smtClean="0"/>
              <a:t>Dies gilt auch für die heute kanonisierten Bezeichnungen der drei Abschnitte der Sonatenform: </a:t>
            </a:r>
            <a:r>
              <a:rPr lang="de-DE" b="1" dirty="0" smtClean="0"/>
              <a:t>Exposition, Durchführung und Reprise</a:t>
            </a:r>
            <a:r>
              <a:rPr lang="de-DE" dirty="0" smtClean="0"/>
              <a:t>.</a:t>
            </a:r>
          </a:p>
          <a:p>
            <a:r>
              <a:rPr lang="de-DE" dirty="0" smtClean="0"/>
              <a:t>Ebenso gilt dies für die gängigen Annahmen, dass</a:t>
            </a:r>
          </a:p>
          <a:p>
            <a:pPr>
              <a:buNone/>
            </a:pPr>
            <a:r>
              <a:rPr lang="de-DE" dirty="0" smtClean="0"/>
              <a:t>	a) die Exposition ein Haupt- und ein Seitenthema besitzen muss</a:t>
            </a:r>
          </a:p>
          <a:p>
            <a:pPr>
              <a:buNone/>
            </a:pPr>
            <a:r>
              <a:rPr lang="de-DE" dirty="0" smtClean="0"/>
              <a:t>	b) die Durchführung aus motivische-thematischer Arbeit besteht.</a:t>
            </a:r>
            <a:endParaRPr lang="de-DE"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Grundsätzliches zur Sonatenform</a:t>
            </a:r>
            <a:endParaRPr lang="de-DE" dirty="0"/>
          </a:p>
        </p:txBody>
      </p:sp>
      <p:sp>
        <p:nvSpPr>
          <p:cNvPr id="3" name="Inhaltsplatzhalter 2"/>
          <p:cNvSpPr>
            <a:spLocks noGrp="1"/>
          </p:cNvSpPr>
          <p:nvPr>
            <p:ph idx="1"/>
          </p:nvPr>
        </p:nvSpPr>
        <p:spPr>
          <a:xfrm>
            <a:off x="457200" y="1600200"/>
            <a:ext cx="8229600" cy="4997152"/>
          </a:xfrm>
        </p:spPr>
        <p:txBody>
          <a:bodyPr>
            <a:normAutofit lnSpcReduction="10000"/>
          </a:bodyPr>
          <a:lstStyle/>
          <a:p>
            <a:r>
              <a:rPr lang="de-DE" dirty="0" smtClean="0"/>
              <a:t>Diese Annahmen sind selbstverständlich nicht grundsätzlich verkehrt, </a:t>
            </a:r>
            <a:r>
              <a:rPr lang="de-DE" b="1" dirty="0" smtClean="0"/>
              <a:t>doch stellen sie weder im 18. noch im 19. Jh. eine Regel dar!</a:t>
            </a:r>
          </a:p>
          <a:p>
            <a:r>
              <a:rPr lang="de-DE" dirty="0" smtClean="0"/>
              <a:t>So sind Sonaten mit nur einem (Haydn!) oder auch mehreren Themen durchaus der Normalfall.</a:t>
            </a:r>
          </a:p>
          <a:p>
            <a:r>
              <a:rPr lang="de-DE" dirty="0" smtClean="0"/>
              <a:t>Dasselbe gilt für Durchführungen, die keine motivisch-thematische Arbeit aufweisen, manche Durchführung weisen gar kein thematisches Material der Exposition auf.</a:t>
            </a:r>
            <a:endParaRPr lang="de-DE"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Grundsätzliches zur Sonatenform</a:t>
            </a:r>
            <a:endParaRPr lang="de-DE" dirty="0"/>
          </a:p>
        </p:txBody>
      </p:sp>
      <p:sp>
        <p:nvSpPr>
          <p:cNvPr id="3" name="Inhaltsplatzhalter 2"/>
          <p:cNvSpPr>
            <a:spLocks noGrp="1"/>
          </p:cNvSpPr>
          <p:nvPr>
            <p:ph idx="1"/>
          </p:nvPr>
        </p:nvSpPr>
        <p:spPr>
          <a:xfrm>
            <a:off x="457200" y="1600200"/>
            <a:ext cx="8229600" cy="4925144"/>
          </a:xfrm>
        </p:spPr>
        <p:txBody>
          <a:bodyPr>
            <a:normAutofit fontScale="92500" lnSpcReduction="10000"/>
          </a:bodyPr>
          <a:lstStyle/>
          <a:p>
            <a:r>
              <a:rPr lang="de-DE" dirty="0" smtClean="0"/>
              <a:t>Entscheidend sind deshalb bei der Analyse der Sonatenform (bei Beibehaltung der eingebürgerten Begriffe, der Praxis wegen) für die Bestimmung der Abschnitte der </a:t>
            </a:r>
            <a:r>
              <a:rPr lang="de-DE" b="1" dirty="0" smtClean="0"/>
              <a:t>Tonartenverlauf</a:t>
            </a:r>
            <a:r>
              <a:rPr lang="de-DE" dirty="0" smtClean="0"/>
              <a:t>, nicht die Thematik!</a:t>
            </a:r>
          </a:p>
          <a:p>
            <a:r>
              <a:rPr lang="de-DE" dirty="0" smtClean="0"/>
              <a:t>So beginnt der Seitensatz mit Erreichen und Bestätigen der Dominanttonart in Dur-Sätzen bzw. der </a:t>
            </a:r>
            <a:r>
              <a:rPr lang="de-DE" dirty="0" err="1" smtClean="0"/>
              <a:t>Tonikaparallele</a:t>
            </a:r>
            <a:r>
              <a:rPr lang="de-DE" dirty="0" smtClean="0"/>
              <a:t> in Mollsätzen.</a:t>
            </a:r>
          </a:p>
          <a:p>
            <a:r>
              <a:rPr lang="de-DE" dirty="0" smtClean="0"/>
              <a:t>Die Durchführung beginnt zumeist in der Dominante bzw. der </a:t>
            </a:r>
            <a:r>
              <a:rPr lang="de-DE" dirty="0" err="1" smtClean="0"/>
              <a:t>Tonikaparallele</a:t>
            </a:r>
            <a:r>
              <a:rPr lang="de-DE" dirty="0" smtClean="0"/>
              <a:t>, muss es aber nicht.</a:t>
            </a:r>
            <a:endParaRPr lang="de-DE"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Grundsätzliches zur Sonatenform</a:t>
            </a:r>
            <a:endParaRPr lang="de-DE" dirty="0"/>
          </a:p>
        </p:txBody>
      </p:sp>
      <p:sp>
        <p:nvSpPr>
          <p:cNvPr id="3" name="Inhaltsplatzhalter 2"/>
          <p:cNvSpPr>
            <a:spLocks noGrp="1"/>
          </p:cNvSpPr>
          <p:nvPr>
            <p:ph idx="1"/>
          </p:nvPr>
        </p:nvSpPr>
        <p:spPr>
          <a:xfrm>
            <a:off x="457200" y="1600200"/>
            <a:ext cx="8229600" cy="5257800"/>
          </a:xfrm>
        </p:spPr>
        <p:txBody>
          <a:bodyPr>
            <a:normAutofit fontScale="85000" lnSpcReduction="10000"/>
          </a:bodyPr>
          <a:lstStyle/>
          <a:p>
            <a:r>
              <a:rPr lang="de-DE" dirty="0" smtClean="0"/>
              <a:t>Auch entferntere Tonarten sind zu Durchführungsbeginn möglich.</a:t>
            </a:r>
          </a:p>
          <a:p>
            <a:r>
              <a:rPr lang="de-DE" dirty="0" smtClean="0"/>
              <a:t>Entscheidend für die Durchführung ist der Modulationsgang, der zumeist beim Halte- oder Fernpunkt in der </a:t>
            </a:r>
            <a:r>
              <a:rPr lang="de-DE" dirty="0" err="1" smtClean="0"/>
              <a:t>Tonikaparallele</a:t>
            </a:r>
            <a:r>
              <a:rPr lang="de-DE" dirty="0" smtClean="0"/>
              <a:t> (Dur-Sätze) oder der III. Stufe (Mollsätze) endet.</a:t>
            </a:r>
          </a:p>
          <a:p>
            <a:r>
              <a:rPr lang="de-DE" dirty="0" smtClean="0"/>
              <a:t>Hier beginnt die Rückmodulation zur Tonika.</a:t>
            </a:r>
          </a:p>
          <a:p>
            <a:r>
              <a:rPr lang="de-DE" dirty="0" smtClean="0"/>
              <a:t>Die Reprise ist wiederum nicht notwendig thematisch markiert, sondern durch den Einsatz der Tonika, i.d.R. freilich mit Material der Exposition.</a:t>
            </a:r>
          </a:p>
          <a:p>
            <a:r>
              <a:rPr lang="de-DE" dirty="0" smtClean="0"/>
              <a:t>Der Modulationsgang der Exposition bestätigt in der Reprise die Grundtonart, das Seitensatzmaterial steht in der Tonika.</a:t>
            </a:r>
            <a:endParaRPr lang="de-DE"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Joseph Haydn: Sonate in C-Dur</a:t>
            </a:r>
            <a:br>
              <a:rPr lang="de-DE" b="1" dirty="0" smtClean="0"/>
            </a:br>
            <a:r>
              <a:rPr lang="de-DE" b="1" dirty="0" smtClean="0"/>
              <a:t>Hob. XVI:50</a:t>
            </a:r>
            <a:endParaRPr lang="de-DE" b="1" dirty="0"/>
          </a:p>
        </p:txBody>
      </p:sp>
      <p:sp>
        <p:nvSpPr>
          <p:cNvPr id="3" name="Inhaltsplatzhalter 2"/>
          <p:cNvSpPr>
            <a:spLocks noGrp="1"/>
          </p:cNvSpPr>
          <p:nvPr>
            <p:ph idx="1"/>
          </p:nvPr>
        </p:nvSpPr>
        <p:spPr/>
        <p:txBody>
          <a:bodyPr/>
          <a:lstStyle/>
          <a:p>
            <a:r>
              <a:rPr lang="de-DE" dirty="0" smtClean="0"/>
              <a:t>Die C-Dur-Sonate Hob. XVI:50 gehört zu Haydns letzten drei Klaviersonaten.</a:t>
            </a:r>
          </a:p>
          <a:p>
            <a:r>
              <a:rPr lang="de-DE" dirty="0" smtClean="0"/>
              <a:t>Das Werk ist </a:t>
            </a:r>
            <a:r>
              <a:rPr lang="de-DE" dirty="0" err="1" smtClean="0"/>
              <a:t>dreisätzig</a:t>
            </a:r>
            <a:r>
              <a:rPr lang="de-DE" dirty="0" smtClean="0"/>
              <a:t>: </a:t>
            </a:r>
          </a:p>
          <a:p>
            <a:pPr>
              <a:buNone/>
            </a:pPr>
            <a:r>
              <a:rPr lang="de-DE" dirty="0" smtClean="0"/>
              <a:t>	1. Allegro, C-Dur, </a:t>
            </a:r>
            <a:r>
              <a:rPr lang="de-DE" b="1" dirty="0" smtClean="0">
                <a:latin typeface="Times New Roman" pitchFamily="18" charset="0"/>
                <a:cs typeface="Times New Roman" pitchFamily="18" charset="0"/>
              </a:rPr>
              <a:t>C</a:t>
            </a:r>
            <a:r>
              <a:rPr lang="de-DE" dirty="0" smtClean="0"/>
              <a:t>, 150 Takte</a:t>
            </a:r>
          </a:p>
          <a:p>
            <a:pPr>
              <a:buNone/>
            </a:pPr>
            <a:r>
              <a:rPr lang="de-DE" dirty="0" smtClean="0"/>
              <a:t>	2. Adagio, F-Dur, 3/4 , 63 Takte</a:t>
            </a:r>
          </a:p>
          <a:p>
            <a:pPr>
              <a:buNone/>
            </a:pPr>
            <a:r>
              <a:rPr lang="de-DE" dirty="0" smtClean="0"/>
              <a:t>	3. Allegro molto, 3/4, 92 bzw. 184 Takte</a:t>
            </a:r>
            <a:endParaRPr lang="de-DE"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Joseph Haydn: Sonate in C-Dur</a:t>
            </a:r>
            <a:br>
              <a:rPr lang="de-DE" b="1" dirty="0" smtClean="0"/>
            </a:br>
            <a:r>
              <a:rPr lang="de-DE" b="1" dirty="0" smtClean="0"/>
              <a:t>Hob. XVI:50</a:t>
            </a:r>
            <a:endParaRPr lang="de-DE" dirty="0"/>
          </a:p>
        </p:txBody>
      </p:sp>
      <p:sp>
        <p:nvSpPr>
          <p:cNvPr id="3" name="Inhaltsplatzhalter 2"/>
          <p:cNvSpPr>
            <a:spLocks noGrp="1"/>
          </p:cNvSpPr>
          <p:nvPr>
            <p:ph idx="1"/>
          </p:nvPr>
        </p:nvSpPr>
        <p:spPr>
          <a:xfrm>
            <a:off x="467544" y="1340768"/>
            <a:ext cx="8229600" cy="5717232"/>
          </a:xfrm>
        </p:spPr>
        <p:txBody>
          <a:bodyPr>
            <a:normAutofit fontScale="77500" lnSpcReduction="20000"/>
          </a:bodyPr>
          <a:lstStyle/>
          <a:p>
            <a:pPr>
              <a:buNone/>
            </a:pPr>
            <a:r>
              <a:rPr lang="de-DE" sz="3600" b="1" dirty="0" smtClean="0"/>
              <a:t>Allegro</a:t>
            </a:r>
          </a:p>
          <a:p>
            <a:r>
              <a:rPr lang="de-DE" sz="3600" dirty="0" smtClean="0"/>
              <a:t>Der Satz ist monothematisch.</a:t>
            </a:r>
          </a:p>
          <a:p>
            <a:r>
              <a:rPr lang="de-DE" sz="3600" dirty="0" smtClean="0"/>
              <a:t>Das Thema ist ein </a:t>
            </a:r>
            <a:r>
              <a:rPr lang="de-DE" sz="3600" dirty="0" err="1" smtClean="0"/>
              <a:t>Sechstakter</a:t>
            </a:r>
            <a:r>
              <a:rPr lang="de-DE" sz="3600" dirty="0" smtClean="0"/>
              <a:t>, der über quasi liegendem C im piano zunächst das Material von C-Dur ausbreitet, ohne jedoch eine regelmäßige Kadenz zu liefern.</a:t>
            </a:r>
          </a:p>
          <a:p>
            <a:r>
              <a:rPr lang="de-DE" sz="3600" dirty="0" smtClean="0"/>
              <a:t>Diese findet sich erst in T. 7, wo im forte C-Dur in einfachster Weise T-D-T bekräftigt und als Tonart bestätigt wird</a:t>
            </a:r>
            <a:r>
              <a:rPr lang="de-DE" sz="3600" dirty="0" smtClean="0"/>
              <a:t>.</a:t>
            </a:r>
          </a:p>
          <a:p>
            <a:r>
              <a:rPr lang="de-DE" sz="3600" dirty="0" smtClean="0"/>
              <a:t>Diese drei Akkordschläge stellen aber zugleich den Beginn der Wiederholung des Themenkopfs dar, der in T. 7ff in verzierter Form und mit Begleitung wiederholt wird.</a:t>
            </a:r>
          </a:p>
          <a:p>
            <a:r>
              <a:rPr lang="de-DE" sz="3600" dirty="0" smtClean="0"/>
              <a:t>Die Akkordschläge werden sich im folgenden als Einzelmotiv verselbständigen.</a:t>
            </a:r>
            <a:endParaRPr lang="de-DE" sz="3600" dirty="0" smtClean="0"/>
          </a:p>
          <a:p>
            <a:endParaRPr lang="de-DE" dirty="0" smtClean="0"/>
          </a:p>
          <a:p>
            <a:endParaRPr lang="de-DE" dirty="0" smtClean="0"/>
          </a:p>
          <a:p>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Die Sonate</a:t>
            </a:r>
            <a:br>
              <a:rPr lang="de-DE" b="1" dirty="0" smtClean="0"/>
            </a:br>
            <a:r>
              <a:rPr lang="de-DE" b="1" dirty="0" smtClean="0"/>
              <a:t>Frühzeit: Giovanni </a:t>
            </a:r>
            <a:r>
              <a:rPr lang="de-DE" b="1" dirty="0" err="1" smtClean="0"/>
              <a:t>Gabrieli</a:t>
            </a:r>
            <a:endParaRPr lang="de-DE" dirty="0"/>
          </a:p>
        </p:txBody>
      </p:sp>
      <p:sp>
        <p:nvSpPr>
          <p:cNvPr id="3" name="Inhaltsplatzhalter 2"/>
          <p:cNvSpPr>
            <a:spLocks noGrp="1"/>
          </p:cNvSpPr>
          <p:nvPr>
            <p:ph idx="1"/>
          </p:nvPr>
        </p:nvSpPr>
        <p:spPr>
          <a:xfrm>
            <a:off x="457200" y="1600200"/>
            <a:ext cx="8229600" cy="4925144"/>
          </a:xfrm>
        </p:spPr>
        <p:txBody>
          <a:bodyPr>
            <a:normAutofit fontScale="92500" lnSpcReduction="20000"/>
          </a:bodyPr>
          <a:lstStyle/>
          <a:p>
            <a:r>
              <a:rPr lang="de-DE" dirty="0" smtClean="0"/>
              <a:t>Die Geschichte der Sonate beginnt im 16. Jh.</a:t>
            </a:r>
          </a:p>
          <a:p>
            <a:r>
              <a:rPr lang="de-DE" dirty="0" smtClean="0"/>
              <a:t>Hervorzuheben sind v.a. die Sonaten </a:t>
            </a:r>
            <a:r>
              <a:rPr lang="de-DE" b="1" dirty="0" smtClean="0"/>
              <a:t>Giovanni </a:t>
            </a:r>
            <a:r>
              <a:rPr lang="de-DE" b="1" dirty="0" err="1" smtClean="0"/>
              <a:t>Gabrielis</a:t>
            </a:r>
            <a:r>
              <a:rPr lang="de-DE" b="1" dirty="0" smtClean="0"/>
              <a:t> </a:t>
            </a:r>
            <a:r>
              <a:rPr lang="de-DE" dirty="0" smtClean="0"/>
              <a:t>aus den beiden Sammlungen </a:t>
            </a:r>
            <a:r>
              <a:rPr lang="de-DE" i="1" dirty="0" err="1" smtClean="0"/>
              <a:t>Sacrae</a:t>
            </a:r>
            <a:r>
              <a:rPr lang="de-DE" i="1" dirty="0" smtClean="0"/>
              <a:t> </a:t>
            </a:r>
            <a:r>
              <a:rPr lang="de-DE" i="1" dirty="0" err="1" smtClean="0"/>
              <a:t>Symphoniae</a:t>
            </a:r>
            <a:r>
              <a:rPr lang="de-DE" dirty="0" smtClean="0"/>
              <a:t>, Venedig 1597 und den </a:t>
            </a:r>
            <a:r>
              <a:rPr lang="de-DE" i="1" dirty="0" err="1" smtClean="0"/>
              <a:t>Canzoni</a:t>
            </a:r>
            <a:r>
              <a:rPr lang="de-DE" i="1" dirty="0" smtClean="0"/>
              <a:t> et </a:t>
            </a:r>
            <a:r>
              <a:rPr lang="de-DE" i="1" dirty="0" err="1" smtClean="0"/>
              <a:t>sonate</a:t>
            </a:r>
            <a:r>
              <a:rPr lang="de-DE" dirty="0" smtClean="0"/>
              <a:t>, Venedig 1615.</a:t>
            </a:r>
          </a:p>
          <a:p>
            <a:r>
              <a:rPr lang="de-DE" dirty="0" smtClean="0"/>
              <a:t>Diese Werke sind für ein kleines Ensemble aus Soloinstrumenten konzipiert.</a:t>
            </a:r>
          </a:p>
          <a:p>
            <a:r>
              <a:rPr lang="de-DE" dirty="0" smtClean="0"/>
              <a:t>Die Satzfolge sowie der Satztypus sind weitgehend frei.</a:t>
            </a:r>
          </a:p>
          <a:p>
            <a:r>
              <a:rPr lang="de-DE" dirty="0" smtClean="0"/>
              <a:t>Gegenüber den Canzonen sind die Sonaten gravitätischer, „uff Motetten Art gesetzt“ (M. </a:t>
            </a:r>
            <a:r>
              <a:rPr lang="de-DE" dirty="0" err="1" smtClean="0"/>
              <a:t>Praetorius</a:t>
            </a:r>
            <a:r>
              <a:rPr lang="de-DE" dirty="0" smtClean="0"/>
              <a:t>, </a:t>
            </a:r>
            <a:r>
              <a:rPr lang="de-DE" i="1" dirty="0" smtClean="0"/>
              <a:t>Syntagma </a:t>
            </a:r>
            <a:r>
              <a:rPr lang="de-DE" i="1" dirty="0" err="1" smtClean="0"/>
              <a:t>musicum</a:t>
            </a:r>
            <a:r>
              <a:rPr lang="de-DE" dirty="0" smtClean="0"/>
              <a:t> Bd. </a:t>
            </a:r>
            <a:r>
              <a:rPr lang="de-DE" i="1" dirty="0" smtClean="0"/>
              <a:t>3</a:t>
            </a:r>
            <a:r>
              <a:rPr lang="de-DE" dirty="0" smtClean="0"/>
              <a:t>, 1619, S. 24)</a:t>
            </a:r>
            <a:endParaRPr lang="de-DE"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Joseph Haydn: Sonate in C-Dur</a:t>
            </a:r>
            <a:br>
              <a:rPr lang="de-DE" b="1" dirty="0" smtClean="0"/>
            </a:br>
            <a:r>
              <a:rPr lang="de-DE" b="1" dirty="0" smtClean="0"/>
              <a:t>Hob. XVI:50</a:t>
            </a:r>
            <a:endParaRPr lang="de-DE" dirty="0"/>
          </a:p>
        </p:txBody>
      </p:sp>
      <p:sp>
        <p:nvSpPr>
          <p:cNvPr id="3" name="Inhaltsplatzhalter 2"/>
          <p:cNvSpPr>
            <a:spLocks noGrp="1"/>
          </p:cNvSpPr>
          <p:nvPr>
            <p:ph idx="1"/>
          </p:nvPr>
        </p:nvSpPr>
        <p:spPr>
          <a:xfrm>
            <a:off x="457200" y="1600200"/>
            <a:ext cx="8229600" cy="5257800"/>
          </a:xfrm>
        </p:spPr>
        <p:txBody>
          <a:bodyPr>
            <a:normAutofit fontScale="92500" lnSpcReduction="10000"/>
          </a:bodyPr>
          <a:lstStyle/>
          <a:p>
            <a:pPr>
              <a:buNone/>
            </a:pPr>
            <a:r>
              <a:rPr lang="de-DE" b="1" dirty="0" smtClean="0"/>
              <a:t>Allegro</a:t>
            </a:r>
          </a:p>
          <a:p>
            <a:r>
              <a:rPr lang="de-DE" dirty="0" smtClean="0"/>
              <a:t>Im folgenden wird C-Dur weiter ausgebreitet, bes. ab T. 10ff durch den Wechsel T-D-T usw. betont.</a:t>
            </a:r>
          </a:p>
          <a:p>
            <a:r>
              <a:rPr lang="de-DE" dirty="0" smtClean="0"/>
              <a:t>Ab T. 16 wird mehrfach über </a:t>
            </a:r>
            <a:r>
              <a:rPr lang="de-DE" dirty="0" err="1" smtClean="0"/>
              <a:t>fis</a:t>
            </a:r>
            <a:r>
              <a:rPr lang="de-DE" dirty="0" smtClean="0"/>
              <a:t> als Leitton die Dominante G-Dur angesteuert.</a:t>
            </a:r>
          </a:p>
          <a:p>
            <a:r>
              <a:rPr lang="de-DE" dirty="0" smtClean="0"/>
              <a:t>Obgleich die Doppeldominante noch nicht erscheint, ist deutlich der Modulationsweg Richtung Seitensatz eingeschlagen.</a:t>
            </a:r>
          </a:p>
          <a:p>
            <a:r>
              <a:rPr lang="de-DE" dirty="0" smtClean="0"/>
              <a:t>In T. 20 wird nun der erste </a:t>
            </a:r>
            <a:r>
              <a:rPr lang="de-DE" dirty="0" err="1" smtClean="0"/>
              <a:t>Sechstakter</a:t>
            </a:r>
            <a:r>
              <a:rPr lang="de-DE" dirty="0" smtClean="0"/>
              <a:t>, das Thema in der </a:t>
            </a:r>
            <a:r>
              <a:rPr lang="de-DE" dirty="0" err="1" smtClean="0"/>
              <a:t>l.H</a:t>
            </a:r>
            <a:r>
              <a:rPr lang="de-DE" dirty="0" smtClean="0"/>
              <a:t>. in G-Dur wiederholt, d.h. hier beginnt der Seitensatz.</a:t>
            </a:r>
          </a:p>
          <a:p>
            <a:endParaRPr lang="de-DE"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Joseph Haydn: Sonate in C-Dur</a:t>
            </a:r>
            <a:br>
              <a:rPr lang="de-DE" b="1" dirty="0" smtClean="0"/>
            </a:br>
            <a:r>
              <a:rPr lang="de-DE" b="1" dirty="0" smtClean="0"/>
              <a:t>Hob. XVI:50</a:t>
            </a:r>
            <a:endParaRPr lang="de-DE" dirty="0"/>
          </a:p>
        </p:txBody>
      </p:sp>
      <p:sp>
        <p:nvSpPr>
          <p:cNvPr id="3" name="Inhaltsplatzhalter 2"/>
          <p:cNvSpPr>
            <a:spLocks noGrp="1"/>
          </p:cNvSpPr>
          <p:nvPr>
            <p:ph idx="1"/>
          </p:nvPr>
        </p:nvSpPr>
        <p:spPr>
          <a:xfrm>
            <a:off x="457200" y="1600200"/>
            <a:ext cx="8229600" cy="5069160"/>
          </a:xfrm>
        </p:spPr>
        <p:txBody>
          <a:bodyPr>
            <a:normAutofit fontScale="92500" lnSpcReduction="10000"/>
          </a:bodyPr>
          <a:lstStyle/>
          <a:p>
            <a:pPr>
              <a:buNone/>
            </a:pPr>
            <a:r>
              <a:rPr lang="de-DE" b="1" dirty="0" smtClean="0"/>
              <a:t>Allegro</a:t>
            </a:r>
          </a:p>
          <a:p>
            <a:r>
              <a:rPr lang="de-DE" dirty="0" smtClean="0"/>
              <a:t>Im folgenden wird G-Dur durch die DDD (T. 24) und die DD (T. 22, 25 etc.) weiter als Tonart des Seitensatzes bestätigt.</a:t>
            </a:r>
          </a:p>
          <a:p>
            <a:r>
              <a:rPr lang="de-DE" dirty="0" smtClean="0"/>
              <a:t>T. 30 exponiert das Thema nun in der </a:t>
            </a:r>
            <a:r>
              <a:rPr lang="de-DE" dirty="0" err="1" smtClean="0"/>
              <a:t>r.H</a:t>
            </a:r>
            <a:r>
              <a:rPr lang="de-DE" dirty="0" smtClean="0"/>
              <a:t>. in G-Dur.</a:t>
            </a:r>
          </a:p>
          <a:p>
            <a:r>
              <a:rPr lang="de-DE" dirty="0" smtClean="0"/>
              <a:t>Die nachfolgenden Takte dienen der Bestätigung, in T. 42f werden die Akkordschläge aus T. 7 wiederholt.</a:t>
            </a:r>
          </a:p>
          <a:p>
            <a:r>
              <a:rPr lang="de-DE" dirty="0" smtClean="0"/>
              <a:t>Mit einer ausgebreiteten G-Dur-Fläche ab T. 47 endet die Exposition.</a:t>
            </a:r>
          </a:p>
          <a:p>
            <a:pPr>
              <a:buNone/>
            </a:pPr>
            <a:endParaRPr lang="de-DE"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Joseph Haydn: Sonate in C-Dur</a:t>
            </a:r>
            <a:br>
              <a:rPr lang="de-DE" b="1" dirty="0" smtClean="0"/>
            </a:br>
            <a:r>
              <a:rPr lang="de-DE" b="1" dirty="0" smtClean="0"/>
              <a:t>Hob. XVI:50</a:t>
            </a:r>
            <a:endParaRPr lang="de-DE" dirty="0"/>
          </a:p>
        </p:txBody>
      </p:sp>
      <p:sp>
        <p:nvSpPr>
          <p:cNvPr id="3" name="Inhaltsplatzhalter 2"/>
          <p:cNvSpPr>
            <a:spLocks noGrp="1"/>
          </p:cNvSpPr>
          <p:nvPr>
            <p:ph idx="1"/>
          </p:nvPr>
        </p:nvSpPr>
        <p:spPr>
          <a:xfrm>
            <a:off x="457200" y="1600200"/>
            <a:ext cx="8229600" cy="5257800"/>
          </a:xfrm>
        </p:spPr>
        <p:txBody>
          <a:bodyPr>
            <a:normAutofit fontScale="92500" lnSpcReduction="20000"/>
          </a:bodyPr>
          <a:lstStyle/>
          <a:p>
            <a:pPr>
              <a:buNone/>
            </a:pPr>
            <a:r>
              <a:rPr lang="de-DE" b="1" dirty="0" smtClean="0"/>
              <a:t>Allegro</a:t>
            </a:r>
            <a:endParaRPr lang="de-DE" dirty="0" smtClean="0"/>
          </a:p>
          <a:p>
            <a:r>
              <a:rPr lang="de-DE" dirty="0" smtClean="0"/>
              <a:t>Die Durchführung beginnt mit dem Thema in der Mollvariante der Dominante und wieder in der </a:t>
            </a:r>
            <a:r>
              <a:rPr lang="de-DE" dirty="0" err="1" smtClean="0"/>
              <a:t>l.H</a:t>
            </a:r>
            <a:r>
              <a:rPr lang="de-DE" dirty="0" smtClean="0"/>
              <a:t>.</a:t>
            </a:r>
          </a:p>
          <a:p>
            <a:r>
              <a:rPr lang="de-DE" dirty="0" smtClean="0"/>
              <a:t>In T. 60 wird F-Dur erreicht, wieder mit dem Thema in der </a:t>
            </a:r>
            <a:r>
              <a:rPr lang="de-DE" dirty="0" err="1" smtClean="0"/>
              <a:t>l.H</a:t>
            </a:r>
            <a:r>
              <a:rPr lang="de-DE" dirty="0" smtClean="0"/>
              <a:t>.</a:t>
            </a:r>
          </a:p>
          <a:p>
            <a:r>
              <a:rPr lang="de-DE" dirty="0" smtClean="0"/>
              <a:t>Als Halte- oder Fernpunkt wäre die </a:t>
            </a:r>
            <a:r>
              <a:rPr lang="de-DE" dirty="0" err="1" smtClean="0"/>
              <a:t>Tp</a:t>
            </a:r>
            <a:r>
              <a:rPr lang="de-DE" dirty="0" smtClean="0"/>
              <a:t>, also a-Moll anzusteuern. Haydn präsentiert das Thema jedoch nach einer Es-Dur-Fläche in T. 67ff und Generalpause in T. 72 in T. 73 in As-Dur!</a:t>
            </a:r>
          </a:p>
          <a:p>
            <a:r>
              <a:rPr lang="de-DE" dirty="0" smtClean="0"/>
              <a:t>In den T. 80ff wird schließlich die </a:t>
            </a:r>
            <a:r>
              <a:rPr lang="de-DE" dirty="0" err="1" smtClean="0"/>
              <a:t>Tp</a:t>
            </a:r>
            <a:r>
              <a:rPr lang="de-DE" dirty="0" smtClean="0"/>
              <a:t> a-Moll als harmonischer Halte- oder Fernpunkt erreicht.</a:t>
            </a:r>
          </a:p>
          <a:p>
            <a:endParaRPr lang="de-DE"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Joseph Haydn: Sonate in C-Dur</a:t>
            </a:r>
            <a:br>
              <a:rPr lang="de-DE" b="1" dirty="0" smtClean="0"/>
            </a:br>
            <a:r>
              <a:rPr lang="de-DE" b="1" dirty="0" smtClean="0"/>
              <a:t>Hob. XVI:50</a:t>
            </a:r>
            <a:endParaRPr lang="de-DE" dirty="0"/>
          </a:p>
        </p:txBody>
      </p:sp>
      <p:sp>
        <p:nvSpPr>
          <p:cNvPr id="3" name="Inhaltsplatzhalter 2"/>
          <p:cNvSpPr>
            <a:spLocks noGrp="1"/>
          </p:cNvSpPr>
          <p:nvPr>
            <p:ph idx="1"/>
          </p:nvPr>
        </p:nvSpPr>
        <p:spPr>
          <a:xfrm>
            <a:off x="457200" y="1484784"/>
            <a:ext cx="8507288" cy="5688632"/>
          </a:xfrm>
        </p:spPr>
        <p:txBody>
          <a:bodyPr>
            <a:noAutofit/>
          </a:bodyPr>
          <a:lstStyle/>
          <a:p>
            <a:pPr>
              <a:buNone/>
            </a:pPr>
            <a:r>
              <a:rPr lang="de-DE" sz="2700" b="1" dirty="0" smtClean="0"/>
              <a:t>Allegro</a:t>
            </a:r>
            <a:endParaRPr lang="de-DE" sz="2700" dirty="0" smtClean="0"/>
          </a:p>
          <a:p>
            <a:r>
              <a:rPr lang="de-DE" sz="2800" dirty="0" smtClean="0"/>
              <a:t>Auch in den Folgetakten wird a-Moll mehrfach angesteuert (T. 89ff), allerdings nie unter Verwendung des Themas.</a:t>
            </a:r>
          </a:p>
          <a:p>
            <a:r>
              <a:rPr lang="de-DE" sz="2700" dirty="0" smtClean="0"/>
              <a:t>Die dazu verwendete Überleitungsmotivik aus T. 18f zeigt vielmehr bereits die Rückleitung zur Reprise an.</a:t>
            </a:r>
          </a:p>
          <a:p>
            <a:r>
              <a:rPr lang="de-DE" sz="2700" dirty="0" smtClean="0"/>
              <a:t>In T. 95ff folgt eine Episode in d-Moll.</a:t>
            </a:r>
          </a:p>
          <a:p>
            <a:r>
              <a:rPr lang="de-DE" sz="2700" dirty="0" smtClean="0"/>
              <a:t>Nach weiteren suchenden, nun nach G-Dur ausgerichteten Takten und den demonstrativen G7-Akkorden im ff in T. 100f, setzt in T. 102 die Reprise ein. </a:t>
            </a:r>
            <a:endParaRPr lang="de-DE" sz="27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Joseph Haydn: Sonate in C-Dur</a:t>
            </a:r>
            <a:br>
              <a:rPr lang="de-DE" b="1" dirty="0" smtClean="0"/>
            </a:br>
            <a:r>
              <a:rPr lang="de-DE" b="1" dirty="0" smtClean="0"/>
              <a:t>Hob. </a:t>
            </a:r>
            <a:r>
              <a:rPr lang="de-DE" b="1" smtClean="0"/>
              <a:t>XVI:50</a:t>
            </a:r>
            <a:endParaRPr lang="de-DE"/>
          </a:p>
        </p:txBody>
      </p:sp>
      <p:sp>
        <p:nvSpPr>
          <p:cNvPr id="3" name="Inhaltsplatzhalter 2"/>
          <p:cNvSpPr>
            <a:spLocks noGrp="1"/>
          </p:cNvSpPr>
          <p:nvPr>
            <p:ph idx="1"/>
          </p:nvPr>
        </p:nvSpPr>
        <p:spPr>
          <a:xfrm>
            <a:off x="457200" y="1600200"/>
            <a:ext cx="8229600" cy="5257800"/>
          </a:xfrm>
        </p:spPr>
        <p:txBody>
          <a:bodyPr>
            <a:normAutofit fontScale="85000" lnSpcReduction="10000"/>
          </a:bodyPr>
          <a:lstStyle/>
          <a:p>
            <a:pPr>
              <a:buNone/>
            </a:pPr>
            <a:r>
              <a:rPr lang="de-DE" b="1" dirty="0" smtClean="0"/>
              <a:t>Allegro</a:t>
            </a:r>
          </a:p>
          <a:p>
            <a:r>
              <a:rPr lang="de-DE" dirty="0" smtClean="0"/>
              <a:t>Bemerkenswert ist die Molleintrübung in T. 115f, auf die virtuos abstürzende 16tel folgen, die in T. 119 betont G-Dur exponieren.</a:t>
            </a:r>
            <a:endParaRPr lang="de-DE" dirty="0"/>
          </a:p>
          <a:p>
            <a:r>
              <a:rPr lang="de-DE" dirty="0" smtClean="0"/>
              <a:t>Hierauf folgt in T. 120ff im pp flächig ausgebreitetes Dur, mit Dominantschluss in T. 124.</a:t>
            </a:r>
          </a:p>
          <a:p>
            <a:r>
              <a:rPr lang="de-DE" dirty="0" smtClean="0"/>
              <a:t>Auch in T. 129 wird nochmals G-Dur demonstrativ als Dominante exponiert.</a:t>
            </a:r>
          </a:p>
          <a:p>
            <a:r>
              <a:rPr lang="de-DE" dirty="0" smtClean="0"/>
              <a:t>Ab T. 138 wird mehrfach F-Dur als Subdominante und damit C-Dur als endgültig bestätigte Tonika exponiert.</a:t>
            </a:r>
          </a:p>
          <a:p>
            <a:r>
              <a:rPr lang="de-DE" dirty="0" smtClean="0"/>
              <a:t>Der Satz endet mit Akkordschlägen analog zu T. 7</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Die langsamen Sätze</a:t>
            </a:r>
            <a:endParaRPr lang="de-DE" b="1" dirty="0"/>
          </a:p>
        </p:txBody>
      </p:sp>
      <p:sp>
        <p:nvSpPr>
          <p:cNvPr id="3" name="Inhaltsplatzhalter 2"/>
          <p:cNvSpPr>
            <a:spLocks noGrp="1"/>
          </p:cNvSpPr>
          <p:nvPr>
            <p:ph idx="1"/>
          </p:nvPr>
        </p:nvSpPr>
        <p:spPr>
          <a:xfrm>
            <a:off x="457200" y="1600200"/>
            <a:ext cx="8686800" cy="5501208"/>
          </a:xfrm>
        </p:spPr>
        <p:txBody>
          <a:bodyPr>
            <a:normAutofit fontScale="92500" lnSpcReduction="20000"/>
          </a:bodyPr>
          <a:lstStyle/>
          <a:p>
            <a:r>
              <a:rPr lang="de-DE" dirty="0" smtClean="0"/>
              <a:t>Für die langsamen Sätze lassen sich vier Grundformen angeben:</a:t>
            </a:r>
          </a:p>
          <a:p>
            <a:pPr>
              <a:buNone/>
            </a:pPr>
            <a:r>
              <a:rPr lang="de-DE" dirty="0" smtClean="0"/>
              <a:t>	- </a:t>
            </a:r>
            <a:r>
              <a:rPr lang="de-DE" b="1" dirty="0" smtClean="0"/>
              <a:t>Sonatenform</a:t>
            </a:r>
            <a:r>
              <a:rPr lang="de-DE" dirty="0" smtClean="0"/>
              <a:t>, wobei die Durchführung sehr kurz (ca. 10 Takte) sein kann.</a:t>
            </a:r>
          </a:p>
          <a:p>
            <a:pPr>
              <a:buNone/>
            </a:pPr>
            <a:r>
              <a:rPr lang="de-DE" dirty="0" smtClean="0"/>
              <a:t>	- </a:t>
            </a:r>
            <a:r>
              <a:rPr lang="de-DE" b="1" dirty="0" smtClean="0"/>
              <a:t>Die Zweiphrasenform</a:t>
            </a:r>
            <a:r>
              <a:rPr lang="de-DE" dirty="0" smtClean="0"/>
              <a:t>, die in Varianten existiert:</a:t>
            </a:r>
          </a:p>
          <a:p>
            <a:pPr>
              <a:buNone/>
            </a:pPr>
            <a:r>
              <a:rPr lang="de-DE" dirty="0" smtClean="0"/>
              <a:t>	Zweiphrasenform: ||: T -&gt; D :||: D -&gt; T </a:t>
            </a:r>
            <a:r>
              <a:rPr lang="de-DE" dirty="0" smtClean="0">
                <a:sym typeface="Wingdings" pitchFamily="2" charset="2"/>
              </a:rPr>
              <a:t>:||</a:t>
            </a:r>
          </a:p>
          <a:p>
            <a:pPr>
              <a:buNone/>
            </a:pPr>
            <a:r>
              <a:rPr lang="de-DE" dirty="0" smtClean="0">
                <a:sym typeface="Wingdings" pitchFamily="2" charset="2"/>
              </a:rPr>
              <a:t>	„forma </a:t>
            </a:r>
            <a:r>
              <a:rPr lang="de-DE" dirty="0" err="1" smtClean="0">
                <a:sym typeface="Wingdings" pitchFamily="2" charset="2"/>
              </a:rPr>
              <a:t>bipartita</a:t>
            </a:r>
            <a:r>
              <a:rPr lang="de-DE" dirty="0" smtClean="0">
                <a:sym typeface="Wingdings" pitchFamily="2" charset="2"/>
              </a:rPr>
              <a:t>“:  ||: T -&gt; D :||: T -&gt; T :||</a:t>
            </a:r>
          </a:p>
          <a:p>
            <a:pPr>
              <a:buNone/>
            </a:pPr>
            <a:r>
              <a:rPr lang="de-DE" dirty="0" smtClean="0">
                <a:sym typeface="Wingdings" pitchFamily="2" charset="2"/>
              </a:rPr>
              <a:t>	- </a:t>
            </a:r>
            <a:r>
              <a:rPr lang="de-DE" b="1" dirty="0" smtClean="0">
                <a:sym typeface="Wingdings" pitchFamily="2" charset="2"/>
              </a:rPr>
              <a:t>Dreiteilige </a:t>
            </a:r>
            <a:r>
              <a:rPr lang="de-DE" b="1" dirty="0" err="1" smtClean="0">
                <a:sym typeface="Wingdings" pitchFamily="2" charset="2"/>
              </a:rPr>
              <a:t>Liedform</a:t>
            </a:r>
            <a:r>
              <a:rPr lang="de-DE" dirty="0" smtClean="0">
                <a:sym typeface="Wingdings" pitchFamily="2" charset="2"/>
              </a:rPr>
              <a:t>: | T -&gt; D | D/</a:t>
            </a:r>
            <a:r>
              <a:rPr lang="de-DE" dirty="0" err="1" smtClean="0">
                <a:sym typeface="Wingdings" pitchFamily="2" charset="2"/>
              </a:rPr>
              <a:t>Tp</a:t>
            </a:r>
            <a:r>
              <a:rPr lang="de-DE" dirty="0" smtClean="0">
                <a:sym typeface="Wingdings" pitchFamily="2" charset="2"/>
              </a:rPr>
              <a:t>/t .. | T -&gt; T|</a:t>
            </a:r>
          </a:p>
          <a:p>
            <a:pPr>
              <a:buNone/>
            </a:pPr>
            <a:r>
              <a:rPr lang="de-DE" dirty="0" smtClean="0">
                <a:sym typeface="Wingdings" pitchFamily="2" charset="2"/>
              </a:rPr>
              <a:t>	Der Mittelteil hat zumeist eigene Thematik.</a:t>
            </a:r>
          </a:p>
          <a:p>
            <a:pPr>
              <a:buNone/>
            </a:pPr>
            <a:r>
              <a:rPr lang="de-DE" dirty="0" smtClean="0">
                <a:sym typeface="Wingdings" pitchFamily="2" charset="2"/>
              </a:rPr>
              <a:t>	- </a:t>
            </a:r>
            <a:r>
              <a:rPr lang="de-DE" b="1" dirty="0" smtClean="0">
                <a:sym typeface="Wingdings" pitchFamily="2" charset="2"/>
              </a:rPr>
              <a:t>Dreiteil. Reihungsform</a:t>
            </a:r>
            <a:r>
              <a:rPr lang="de-DE" dirty="0" smtClean="0">
                <a:sym typeface="Wingdings" pitchFamily="2" charset="2"/>
              </a:rPr>
              <a:t>: | T -&gt; D | D -&gt; x | T -&gt; T |</a:t>
            </a:r>
          </a:p>
          <a:p>
            <a:pPr>
              <a:buNone/>
            </a:pPr>
            <a:r>
              <a:rPr lang="de-DE" dirty="0" smtClean="0">
                <a:sym typeface="Wingdings" pitchFamily="2" charset="2"/>
              </a:rPr>
              <a:t>	Die Thematik jeweils A | A‘ | A‘‘ etc. </a:t>
            </a:r>
          </a:p>
          <a:p>
            <a:pPr>
              <a:buNone/>
            </a:pPr>
            <a:r>
              <a:rPr lang="de-DE" dirty="0" smtClean="0">
                <a:sym typeface="Wingdings" pitchFamily="2" charset="2"/>
              </a:rPr>
              <a:t>	</a:t>
            </a:r>
            <a:r>
              <a:rPr lang="de-DE" sz="2100" dirty="0" smtClean="0">
                <a:sym typeface="Wingdings" pitchFamily="2" charset="2"/>
              </a:rPr>
              <a:t>(vgl. Schmidt-Beste Sonate, S. 100ff).</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Joseph Haydn: Sonate in C-Dur</a:t>
            </a:r>
            <a:br>
              <a:rPr lang="de-DE" b="1" dirty="0" smtClean="0"/>
            </a:br>
            <a:r>
              <a:rPr lang="de-DE" b="1" dirty="0" smtClean="0"/>
              <a:t>Hob. XVI:50</a:t>
            </a:r>
            <a:endParaRPr lang="de-DE" dirty="0"/>
          </a:p>
        </p:txBody>
      </p:sp>
      <p:sp>
        <p:nvSpPr>
          <p:cNvPr id="3" name="Inhaltsplatzhalter 2"/>
          <p:cNvSpPr>
            <a:spLocks noGrp="1"/>
          </p:cNvSpPr>
          <p:nvPr>
            <p:ph idx="1"/>
          </p:nvPr>
        </p:nvSpPr>
        <p:spPr>
          <a:xfrm>
            <a:off x="457200" y="1600200"/>
            <a:ext cx="8229600" cy="5257800"/>
          </a:xfrm>
        </p:spPr>
        <p:txBody>
          <a:bodyPr>
            <a:normAutofit fontScale="85000" lnSpcReduction="10000"/>
          </a:bodyPr>
          <a:lstStyle/>
          <a:p>
            <a:pPr>
              <a:buNone/>
            </a:pPr>
            <a:r>
              <a:rPr lang="de-DE" b="1" dirty="0" smtClean="0"/>
              <a:t>Adagio</a:t>
            </a:r>
          </a:p>
          <a:p>
            <a:r>
              <a:rPr lang="de-DE" dirty="0" smtClean="0"/>
              <a:t>Das Adagio in F-Dur ist dreiteilig gebaut und folgt prinzipiell dem Satztypus Melodiestimme + Begleitung.</a:t>
            </a:r>
          </a:p>
          <a:p>
            <a:r>
              <a:rPr lang="de-DE" dirty="0" smtClean="0"/>
              <a:t>Das Thema ist achttaktig, wobei der erste </a:t>
            </a:r>
            <a:r>
              <a:rPr lang="de-DE" dirty="0" err="1" smtClean="0"/>
              <a:t>Viertakter</a:t>
            </a:r>
            <a:r>
              <a:rPr lang="de-DE" dirty="0" smtClean="0"/>
              <a:t> geradezu schulmäßig in der Dominante endet, der zweite wie T. 1 beginnt und in T. 8 in der Tonika schließt.</a:t>
            </a:r>
          </a:p>
          <a:p>
            <a:r>
              <a:rPr lang="de-DE" dirty="0" smtClean="0"/>
              <a:t>Im folgenden wird über die DDD und DD C-Dur als neue Tonart befestigt, die schließlich in T. 18 erreicht ist.</a:t>
            </a:r>
          </a:p>
          <a:p>
            <a:r>
              <a:rPr lang="de-DE" dirty="0" smtClean="0"/>
              <a:t>Mit T. 24 in c-Moll folgt ein knapper, 10taktiger Mittelteil, der sich nach g-Moll, d-Moll über </a:t>
            </a:r>
            <a:r>
              <a:rPr lang="de-DE" dirty="0" err="1" smtClean="0"/>
              <a:t>Rückungen</a:t>
            </a:r>
            <a:r>
              <a:rPr lang="de-DE" dirty="0" smtClean="0"/>
              <a:t> und einen C-Dur-Septakkord wieder nach F-Dur wendet.</a:t>
            </a:r>
            <a:endParaRPr lang="de-DE"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Joseph Haydn: Sonate in C-Dur</a:t>
            </a:r>
            <a:br>
              <a:rPr lang="de-DE" b="1" dirty="0" smtClean="0"/>
            </a:br>
            <a:r>
              <a:rPr lang="de-DE" b="1" dirty="0" smtClean="0"/>
              <a:t>Hob. XVI:50</a:t>
            </a:r>
            <a:endParaRPr lang="de-DE" dirty="0"/>
          </a:p>
        </p:txBody>
      </p:sp>
      <p:sp>
        <p:nvSpPr>
          <p:cNvPr id="3" name="Inhaltsplatzhalter 2"/>
          <p:cNvSpPr>
            <a:spLocks noGrp="1"/>
          </p:cNvSpPr>
          <p:nvPr>
            <p:ph idx="1"/>
          </p:nvPr>
        </p:nvSpPr>
        <p:spPr>
          <a:xfrm>
            <a:off x="457200" y="1600200"/>
            <a:ext cx="8229600" cy="5257800"/>
          </a:xfrm>
        </p:spPr>
        <p:txBody>
          <a:bodyPr>
            <a:normAutofit fontScale="92500" lnSpcReduction="20000"/>
          </a:bodyPr>
          <a:lstStyle/>
          <a:p>
            <a:r>
              <a:rPr lang="de-DE" dirty="0" smtClean="0"/>
              <a:t>In T. 34 beginnt damit die Reprise mit dem Thema in F-Dur.</a:t>
            </a:r>
          </a:p>
          <a:p>
            <a:r>
              <a:rPr lang="de-DE" dirty="0" smtClean="0"/>
              <a:t>Trotz der Kürze des Mittelteils wäre es von der harmonischen Struktur her wohl gerechtfertigt, ihn als „Durchführung“ oder zumindest als „Rückleitung“ zu bezeichnen.</a:t>
            </a:r>
          </a:p>
          <a:p>
            <a:r>
              <a:rPr lang="de-DE" dirty="0" smtClean="0"/>
              <a:t>Die Reprise ist keine wörtliche Wiederholung der Exposition, sondern durch Verzierungen und eine kleine Verlängerung ausgezeichnet.</a:t>
            </a:r>
          </a:p>
          <a:p>
            <a:r>
              <a:rPr lang="de-DE" dirty="0" smtClean="0"/>
              <a:t>Die T. 42ff – in der Exposition Beginn der Modulation zur Dominante – gestaltet Haydn zudem als Mollvariante der Tonika.</a:t>
            </a:r>
          </a:p>
          <a:p>
            <a:endParaRPr lang="de-DE"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Menuett und Schlusssatz</a:t>
            </a:r>
            <a:endParaRPr lang="de-DE" b="1" dirty="0"/>
          </a:p>
        </p:txBody>
      </p:sp>
      <p:sp>
        <p:nvSpPr>
          <p:cNvPr id="3" name="Inhaltsplatzhalter 2"/>
          <p:cNvSpPr>
            <a:spLocks noGrp="1"/>
          </p:cNvSpPr>
          <p:nvPr>
            <p:ph idx="1"/>
          </p:nvPr>
        </p:nvSpPr>
        <p:spPr>
          <a:xfrm>
            <a:off x="467544" y="1268760"/>
            <a:ext cx="8229600" cy="5760640"/>
          </a:xfrm>
        </p:spPr>
        <p:txBody>
          <a:bodyPr>
            <a:normAutofit fontScale="92500" lnSpcReduction="20000"/>
          </a:bodyPr>
          <a:lstStyle/>
          <a:p>
            <a:r>
              <a:rPr lang="de-DE" dirty="0" smtClean="0"/>
              <a:t>Vor oder nach dem langsamen Satz kann sich in den Sonaten das 18. Jh. ein Menuett finden.</a:t>
            </a:r>
          </a:p>
          <a:p>
            <a:r>
              <a:rPr lang="de-DE" dirty="0" smtClean="0"/>
              <a:t>An der Wende zum 19. Jh. wird das Menuett zunehmend als Scherzo bezeichnet.</a:t>
            </a:r>
          </a:p>
          <a:p>
            <a:r>
              <a:rPr lang="de-DE" dirty="0" smtClean="0"/>
              <a:t>Die Stellung des Menuett-Satzes wechselt.</a:t>
            </a:r>
          </a:p>
          <a:p>
            <a:r>
              <a:rPr lang="de-DE" dirty="0" smtClean="0"/>
              <a:t>Als Schlusssatz wird entweder ein Satz in Sonatenform oder aber, durchaus beliebt, ein Rondo verwendet.</a:t>
            </a:r>
          </a:p>
          <a:p>
            <a:r>
              <a:rPr lang="de-DE" dirty="0" smtClean="0"/>
              <a:t>Das Rondo besteht aus einem wiederkehrenden Refrain, der sich mit Couplets – es bürgert sich deren Dreizahl ein – abwechselt wird.</a:t>
            </a:r>
          </a:p>
          <a:p>
            <a:r>
              <a:rPr lang="de-DE" dirty="0" smtClean="0"/>
              <a:t>Rondo und Sonatenform lassen sich zum Sonatenrondo kombinieren (vgl. Schmidt-Beste, Sonate, 106).</a:t>
            </a:r>
            <a:endParaRPr lang="de-DE"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Joseph Haydn: Sonate in C-Dur</a:t>
            </a:r>
            <a:br>
              <a:rPr lang="de-DE" b="1" dirty="0" smtClean="0"/>
            </a:br>
            <a:r>
              <a:rPr lang="de-DE" b="1" dirty="0" smtClean="0"/>
              <a:t>Hob. XVI:50</a:t>
            </a:r>
            <a:endParaRPr lang="de-DE" dirty="0"/>
          </a:p>
        </p:txBody>
      </p:sp>
      <p:sp>
        <p:nvSpPr>
          <p:cNvPr id="3" name="Inhaltsplatzhalter 2"/>
          <p:cNvSpPr>
            <a:spLocks noGrp="1"/>
          </p:cNvSpPr>
          <p:nvPr>
            <p:ph idx="1"/>
          </p:nvPr>
        </p:nvSpPr>
        <p:spPr/>
        <p:txBody>
          <a:bodyPr>
            <a:normAutofit fontScale="92500" lnSpcReduction="20000"/>
          </a:bodyPr>
          <a:lstStyle/>
          <a:p>
            <a:pPr>
              <a:buNone/>
            </a:pPr>
            <a:r>
              <a:rPr lang="de-DE" b="1" dirty="0" smtClean="0"/>
              <a:t>Allegro molto</a:t>
            </a:r>
          </a:p>
          <a:p>
            <a:r>
              <a:rPr lang="de-DE" dirty="0" smtClean="0"/>
              <a:t>Das Allegro molto ist ein knapper Kehraus im 3/4 -Takt.</a:t>
            </a:r>
          </a:p>
          <a:p>
            <a:r>
              <a:rPr lang="de-DE" dirty="0" smtClean="0"/>
              <a:t>Das Thema breitet C-Dur aus, wobei eine Ausweichung in T. 9f nach H-Dur irritiert.</a:t>
            </a:r>
          </a:p>
          <a:p>
            <a:r>
              <a:rPr lang="de-DE" dirty="0" smtClean="0"/>
              <a:t>In T. 12 mit Auftakt wird – betont durch hohes Register – das Thema in C-Dur bestätigend wiederholt.</a:t>
            </a:r>
          </a:p>
          <a:p>
            <a:r>
              <a:rPr lang="de-DE" dirty="0" smtClean="0"/>
              <a:t>Nach einer kurzen Ausweichung nach a-Moll (E-Dur-&gt;a-Moll T. 14f) wird ab T. 16 mit der DD G-Dur bestätigt.</a:t>
            </a: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Die Sonate</a:t>
            </a:r>
            <a:br>
              <a:rPr lang="de-DE" b="1" dirty="0" smtClean="0"/>
            </a:br>
            <a:r>
              <a:rPr lang="de-DE" b="1" dirty="0" smtClean="0"/>
              <a:t>Arcangelo Corelli</a:t>
            </a:r>
            <a:endParaRPr lang="de-DE" dirty="0"/>
          </a:p>
        </p:txBody>
      </p:sp>
      <p:sp>
        <p:nvSpPr>
          <p:cNvPr id="3" name="Inhaltsplatzhalter 2"/>
          <p:cNvSpPr>
            <a:spLocks noGrp="1"/>
          </p:cNvSpPr>
          <p:nvPr>
            <p:ph idx="1"/>
          </p:nvPr>
        </p:nvSpPr>
        <p:spPr>
          <a:xfrm>
            <a:off x="457200" y="1600200"/>
            <a:ext cx="8229600" cy="4925144"/>
          </a:xfrm>
        </p:spPr>
        <p:txBody>
          <a:bodyPr/>
          <a:lstStyle/>
          <a:p>
            <a:r>
              <a:rPr lang="de-DE" dirty="0" smtClean="0"/>
              <a:t>Besondere Bedeutung für die </a:t>
            </a:r>
            <a:r>
              <a:rPr lang="de-DE" dirty="0" err="1" smtClean="0"/>
              <a:t>Forentwicklung</a:t>
            </a:r>
            <a:r>
              <a:rPr lang="de-DE" dirty="0" smtClean="0"/>
              <a:t> der Sonate hat das Werk Arcangelo </a:t>
            </a:r>
            <a:r>
              <a:rPr lang="de-DE" dirty="0" err="1" smtClean="0"/>
              <a:t>Corellis</a:t>
            </a:r>
            <a:r>
              <a:rPr lang="de-DE" dirty="0" smtClean="0"/>
              <a:t>.</a:t>
            </a:r>
          </a:p>
          <a:p>
            <a:r>
              <a:rPr lang="de-DE" dirty="0" smtClean="0"/>
              <a:t>Corelli (geb. 1653 bei Ravenna, gest. 1713 in Rom) verfasste fünf </a:t>
            </a:r>
            <a:r>
              <a:rPr lang="de-DE" dirty="0" err="1" smtClean="0"/>
              <a:t>Opusnummern</a:t>
            </a:r>
            <a:r>
              <a:rPr lang="de-DE" dirty="0" smtClean="0"/>
              <a:t> mit insgesamt 60 Sonaten.</a:t>
            </a:r>
          </a:p>
          <a:p>
            <a:r>
              <a:rPr lang="de-DE" dirty="0" smtClean="0"/>
              <a:t>Die op. 1-4 sind als Triosonaten, op.  5 als Solosonaten für Violine konzipiert.</a:t>
            </a:r>
          </a:p>
          <a:p>
            <a:r>
              <a:rPr lang="de-DE" dirty="0" err="1" smtClean="0"/>
              <a:t>Corellis</a:t>
            </a:r>
            <a:r>
              <a:rPr lang="de-DE" dirty="0" smtClean="0"/>
              <a:t> Sonaten galten bereits den Zeitgenossen als Modell für die Gattung.</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Joseph Haydn: Sonate in C-Dur</a:t>
            </a:r>
            <a:br>
              <a:rPr lang="de-DE" b="1" dirty="0" smtClean="0"/>
            </a:br>
            <a:r>
              <a:rPr lang="de-DE" b="1" dirty="0" smtClean="0"/>
              <a:t>Hob. XVI:50</a:t>
            </a:r>
            <a:endParaRPr lang="de-DE" dirty="0"/>
          </a:p>
        </p:txBody>
      </p:sp>
      <p:sp>
        <p:nvSpPr>
          <p:cNvPr id="3" name="Inhaltsplatzhalter 2"/>
          <p:cNvSpPr>
            <a:spLocks noGrp="1"/>
          </p:cNvSpPr>
          <p:nvPr>
            <p:ph idx="1"/>
          </p:nvPr>
        </p:nvSpPr>
        <p:spPr>
          <a:xfrm>
            <a:off x="457200" y="1484784"/>
            <a:ext cx="8229600" cy="5688632"/>
          </a:xfrm>
        </p:spPr>
        <p:txBody>
          <a:bodyPr>
            <a:normAutofit fontScale="85000" lnSpcReduction="20000"/>
          </a:bodyPr>
          <a:lstStyle/>
          <a:p>
            <a:pPr>
              <a:buNone/>
            </a:pPr>
            <a:r>
              <a:rPr lang="de-DE" b="1" dirty="0" smtClean="0"/>
              <a:t>Allegro molto</a:t>
            </a:r>
          </a:p>
          <a:p>
            <a:r>
              <a:rPr lang="de-DE" dirty="0" smtClean="0"/>
              <a:t>Die Durchführung beginnt in T. 26 mit dem modifizierten Thema, wobei d-Moll als neue Tonart angesteuert wird, dies insbes. ab T. 28ff und plakativ nach in T. 38.</a:t>
            </a:r>
          </a:p>
          <a:p>
            <a:r>
              <a:rPr lang="de-DE" dirty="0" smtClean="0"/>
              <a:t>In T. 45 erscheint das Thema verkürzt in g-Moll.</a:t>
            </a:r>
          </a:p>
          <a:p>
            <a:r>
              <a:rPr lang="de-DE" dirty="0" smtClean="0"/>
              <a:t>In T. 48 mit Auftakt setzt das Thema in C-Dur wieder ein, die Reprise ist also erreicht.</a:t>
            </a:r>
          </a:p>
          <a:p>
            <a:r>
              <a:rPr lang="de-DE" dirty="0" smtClean="0"/>
              <a:t>Allerdings stört Haydn die Sicherheit noch durch verschiedene </a:t>
            </a:r>
            <a:r>
              <a:rPr lang="de-DE" dirty="0" err="1" smtClean="0"/>
              <a:t>Ausweichungen</a:t>
            </a:r>
            <a:r>
              <a:rPr lang="de-DE" dirty="0" smtClean="0"/>
              <a:t>, wie zu Beginn der Exposition auch.</a:t>
            </a:r>
          </a:p>
          <a:p>
            <a:r>
              <a:rPr lang="de-DE" dirty="0" smtClean="0"/>
              <a:t>So setzt in T. 64 das Thema nach der Generalpause, vorbereitet durch die Dominante G-Dur, in der Mollvariante ein. Doch endet dieser „Fehlgriff“ bereits nach zwei Takten in einer GP.</a:t>
            </a:r>
            <a:endParaRPr lang="de-DE"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Joseph Haydn: Sonate in C-Dur</a:t>
            </a:r>
            <a:br>
              <a:rPr lang="de-DE" b="1" dirty="0" smtClean="0"/>
            </a:br>
            <a:r>
              <a:rPr lang="de-DE" b="1" dirty="0" smtClean="0"/>
              <a:t>Hob. XVI:50</a:t>
            </a:r>
            <a:endParaRPr lang="de-DE" dirty="0"/>
          </a:p>
        </p:txBody>
      </p:sp>
      <p:sp>
        <p:nvSpPr>
          <p:cNvPr id="3" name="Inhaltsplatzhalter 2"/>
          <p:cNvSpPr>
            <a:spLocks noGrp="1"/>
          </p:cNvSpPr>
          <p:nvPr>
            <p:ph idx="1"/>
          </p:nvPr>
        </p:nvSpPr>
        <p:spPr>
          <a:xfrm>
            <a:off x="457200" y="1600200"/>
            <a:ext cx="8229600" cy="4997152"/>
          </a:xfrm>
        </p:spPr>
        <p:txBody>
          <a:bodyPr>
            <a:normAutofit fontScale="92500"/>
          </a:bodyPr>
          <a:lstStyle/>
          <a:p>
            <a:pPr>
              <a:buNone/>
            </a:pPr>
            <a:r>
              <a:rPr lang="de-DE" b="1" dirty="0" smtClean="0"/>
              <a:t>Allegro molto</a:t>
            </a:r>
          </a:p>
          <a:p>
            <a:r>
              <a:rPr lang="de-DE" dirty="0" smtClean="0"/>
              <a:t>In T. 67 schließt sich ein weiterer Ansatz – korrekt auf C-Dur – an, der jedoch nach einem Takt wieder im unerwarteten H-Dur der T. 9f endet.</a:t>
            </a:r>
          </a:p>
          <a:p>
            <a:r>
              <a:rPr lang="de-DE" dirty="0" smtClean="0"/>
              <a:t>Schließlich führt ein letzter Ansatz C-Dur mit dem Thema in der Oktave über 22 Takte breit die Haupttonart aus.</a:t>
            </a:r>
          </a:p>
          <a:p>
            <a:r>
              <a:rPr lang="de-DE" dirty="0" smtClean="0"/>
              <a:t>Nach den vielfachen Irritationen, bereits in der Exposition, ist der Satz endlich im „sicheren Hafen“ der Haupttonart C-Dur angekommen.</a:t>
            </a:r>
            <a:endParaRPr lang="de-DE"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Joseph Haydn: Sonate in C-Dur</a:t>
            </a:r>
            <a:br>
              <a:rPr lang="de-DE" b="1" dirty="0" smtClean="0"/>
            </a:br>
            <a:r>
              <a:rPr lang="de-DE" b="1" dirty="0" smtClean="0"/>
              <a:t>Hob. XVI:50</a:t>
            </a:r>
            <a:endParaRPr lang="de-DE" dirty="0"/>
          </a:p>
        </p:txBody>
      </p:sp>
      <p:sp>
        <p:nvSpPr>
          <p:cNvPr id="3" name="Inhaltsplatzhalter 2"/>
          <p:cNvSpPr>
            <a:spLocks noGrp="1"/>
          </p:cNvSpPr>
          <p:nvPr>
            <p:ph idx="1"/>
          </p:nvPr>
        </p:nvSpPr>
        <p:spPr/>
        <p:txBody>
          <a:bodyPr/>
          <a:lstStyle/>
          <a:p>
            <a:endParaRPr lang="de-DE"/>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Joseph Haydn: Sonate in C-Dur</a:t>
            </a:r>
            <a:br>
              <a:rPr lang="de-DE" b="1" dirty="0" smtClean="0"/>
            </a:br>
            <a:r>
              <a:rPr lang="de-DE" b="1" dirty="0" smtClean="0"/>
              <a:t>Hob. XVI:50</a:t>
            </a:r>
            <a:endParaRPr lang="de-DE" dirty="0"/>
          </a:p>
        </p:txBody>
      </p:sp>
      <p:sp>
        <p:nvSpPr>
          <p:cNvPr id="3" name="Inhaltsplatzhalter 2"/>
          <p:cNvSpPr>
            <a:spLocks noGrp="1"/>
          </p:cNvSpPr>
          <p:nvPr>
            <p:ph idx="1"/>
          </p:nvPr>
        </p:nvSpPr>
        <p:spPr/>
        <p:txBody>
          <a:bodyPr/>
          <a:lstStyle/>
          <a:p>
            <a:endParaRPr 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Die Sonate</a:t>
            </a:r>
            <a:br>
              <a:rPr lang="de-DE" b="1" dirty="0" smtClean="0"/>
            </a:br>
            <a:r>
              <a:rPr lang="de-DE" b="1" dirty="0" smtClean="0"/>
              <a:t>Arcangelo Corelli</a:t>
            </a:r>
            <a:endParaRPr lang="de-DE" dirty="0"/>
          </a:p>
        </p:txBody>
      </p:sp>
      <p:sp>
        <p:nvSpPr>
          <p:cNvPr id="3" name="Inhaltsplatzhalter 2"/>
          <p:cNvSpPr>
            <a:spLocks noGrp="1"/>
          </p:cNvSpPr>
          <p:nvPr>
            <p:ph idx="1"/>
          </p:nvPr>
        </p:nvSpPr>
        <p:spPr/>
        <p:txBody>
          <a:bodyPr/>
          <a:lstStyle/>
          <a:p>
            <a:r>
              <a:rPr lang="de-DE" dirty="0" smtClean="0"/>
              <a:t>Corelli verwendete dabei die beiden Untergattungen der Sonate:</a:t>
            </a:r>
          </a:p>
          <a:p>
            <a:pPr>
              <a:buNone/>
            </a:pPr>
            <a:r>
              <a:rPr lang="de-DE" dirty="0" smtClean="0"/>
              <a:t>	- </a:t>
            </a:r>
            <a:r>
              <a:rPr lang="de-DE" i="1" dirty="0" smtClean="0"/>
              <a:t>Sonata da </a:t>
            </a:r>
            <a:r>
              <a:rPr lang="de-DE" i="1" dirty="0" err="1" smtClean="0"/>
              <a:t>chiesa</a:t>
            </a:r>
            <a:r>
              <a:rPr lang="de-DE" dirty="0" smtClean="0"/>
              <a:t> oder </a:t>
            </a:r>
            <a:r>
              <a:rPr lang="de-DE" i="1" dirty="0" smtClean="0"/>
              <a:t>Kirchensonate</a:t>
            </a:r>
          </a:p>
          <a:p>
            <a:pPr>
              <a:buNone/>
            </a:pPr>
            <a:r>
              <a:rPr lang="de-DE" i="1" dirty="0" smtClean="0"/>
              <a:t>	-</a:t>
            </a:r>
            <a:r>
              <a:rPr lang="de-DE" dirty="0" smtClean="0"/>
              <a:t> </a:t>
            </a:r>
            <a:r>
              <a:rPr lang="de-DE" i="1" dirty="0" smtClean="0"/>
              <a:t>Sonata da </a:t>
            </a:r>
            <a:r>
              <a:rPr lang="de-DE" i="1" dirty="0" err="1" smtClean="0"/>
              <a:t>camera</a:t>
            </a:r>
            <a:r>
              <a:rPr lang="de-DE" dirty="0" smtClean="0"/>
              <a:t> oder </a:t>
            </a:r>
            <a:r>
              <a:rPr lang="de-DE" i="1" dirty="0" smtClean="0"/>
              <a:t>Kammersonate</a:t>
            </a:r>
            <a:r>
              <a:rPr lang="de-DE" dirty="0" smtClean="0"/>
              <a:t>.</a:t>
            </a:r>
          </a:p>
          <a:p>
            <a:r>
              <a:rPr lang="de-DE" dirty="0" smtClean="0"/>
              <a:t>Die beiden Untergattungen unterscheiden sich in der Wahl der verwendeten Satztypen.</a:t>
            </a:r>
          </a:p>
          <a:p>
            <a:r>
              <a:rPr lang="de-DE" dirty="0" smtClean="0"/>
              <a:t>Die </a:t>
            </a:r>
            <a:r>
              <a:rPr lang="de-DE" i="1" dirty="0" smtClean="0"/>
              <a:t>Sonata da </a:t>
            </a:r>
            <a:r>
              <a:rPr lang="de-DE" i="1" dirty="0" err="1" smtClean="0"/>
              <a:t>chiesa</a:t>
            </a:r>
            <a:r>
              <a:rPr lang="de-DE" dirty="0" smtClean="0"/>
              <a:t> hat die Satzfolge</a:t>
            </a:r>
          </a:p>
          <a:p>
            <a:pPr>
              <a:buNone/>
            </a:pPr>
            <a:r>
              <a:rPr lang="de-DE" dirty="0" smtClean="0"/>
              <a:t>	Langsam – schnell – langsam - schnell</a:t>
            </a: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Die Sonate</a:t>
            </a:r>
            <a:br>
              <a:rPr lang="de-DE" b="1" dirty="0" smtClean="0"/>
            </a:br>
            <a:r>
              <a:rPr lang="de-DE" b="1" dirty="0" smtClean="0"/>
              <a:t>Arcangelo Corelli</a:t>
            </a:r>
            <a:endParaRPr lang="de-DE" dirty="0"/>
          </a:p>
        </p:txBody>
      </p:sp>
      <p:sp>
        <p:nvSpPr>
          <p:cNvPr id="3" name="Inhaltsplatzhalter 2"/>
          <p:cNvSpPr>
            <a:spLocks noGrp="1"/>
          </p:cNvSpPr>
          <p:nvPr>
            <p:ph idx="1"/>
          </p:nvPr>
        </p:nvSpPr>
        <p:spPr>
          <a:xfrm>
            <a:off x="457200" y="1600200"/>
            <a:ext cx="8229600" cy="4925144"/>
          </a:xfrm>
        </p:spPr>
        <p:txBody>
          <a:bodyPr>
            <a:normAutofit lnSpcReduction="10000"/>
          </a:bodyPr>
          <a:lstStyle/>
          <a:p>
            <a:r>
              <a:rPr lang="de-DE" dirty="0" smtClean="0"/>
              <a:t>Auf den langsamen Einleitungssatz – vielfach mit Vorhalten – folgt als zweiter Satz i.d.R. eine monothematische Fuge.</a:t>
            </a:r>
          </a:p>
          <a:p>
            <a:r>
              <a:rPr lang="de-DE" dirty="0" smtClean="0"/>
              <a:t>Der dritte Satz ist weniger </a:t>
            </a:r>
            <a:r>
              <a:rPr lang="de-DE" dirty="0" err="1" smtClean="0"/>
              <a:t>standartisiert</a:t>
            </a:r>
            <a:r>
              <a:rPr lang="de-DE" dirty="0" smtClean="0"/>
              <a:t>, vielfach im Dreiertakt komponiert.</a:t>
            </a:r>
          </a:p>
          <a:p>
            <a:r>
              <a:rPr lang="de-DE" dirty="0" smtClean="0"/>
              <a:t>Als Finale folgt zumeist wieder eine Fuge, die jedoch ein schlichtere, oft kantableres Thema aufzuweisen hat. </a:t>
            </a:r>
            <a:r>
              <a:rPr lang="de-DE" sz="2400" dirty="0" smtClean="0"/>
              <a:t>(</a:t>
            </a:r>
            <a:r>
              <a:rPr lang="de-DE" sz="2600" dirty="0" smtClean="0"/>
              <a:t>vgl. die Aufstellung der Sätze bei </a:t>
            </a:r>
            <a:r>
              <a:rPr lang="de-DE" sz="2600" dirty="0" err="1" smtClean="0"/>
              <a:t>Th</a:t>
            </a:r>
            <a:r>
              <a:rPr lang="de-DE" sz="2600" dirty="0" smtClean="0"/>
              <a:t>. Schmidt-Beste, Die Sonate, Kassel u.a. 2006, S. 48)</a:t>
            </a:r>
          </a:p>
          <a:p>
            <a:r>
              <a:rPr lang="de-DE" dirty="0" smtClean="0"/>
              <a:t>Die Sätze stehen alle in derselben Tonart.</a:t>
            </a:r>
            <a:endParaRPr lang="de-D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pPr algn="ctr">
              <a:buNone/>
            </a:pPr>
            <a:endParaRPr lang="de-DE" sz="5400" b="1" dirty="0" smtClean="0"/>
          </a:p>
          <a:p>
            <a:pPr algn="ctr">
              <a:buNone/>
            </a:pPr>
            <a:r>
              <a:rPr lang="de-DE" sz="5400" b="1" dirty="0" smtClean="0"/>
              <a:t>Hörbeispiel</a:t>
            </a:r>
          </a:p>
          <a:p>
            <a:pPr algn="ctr">
              <a:buNone/>
            </a:pPr>
            <a:r>
              <a:rPr lang="de-DE" sz="5400" b="1" dirty="0" smtClean="0"/>
              <a:t>Arcangelo Corelli</a:t>
            </a:r>
          </a:p>
          <a:p>
            <a:pPr algn="ctr">
              <a:buNone/>
            </a:pPr>
            <a:r>
              <a:rPr lang="de-DE" sz="5400" b="1" dirty="0" smtClean="0"/>
              <a:t>Sonata op. 1 Nr. 1 F-Dur</a:t>
            </a:r>
            <a:endParaRPr lang="de-DE" sz="5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Die Sonate</a:t>
            </a:r>
            <a:br>
              <a:rPr lang="de-DE" b="1" dirty="0" smtClean="0"/>
            </a:br>
            <a:r>
              <a:rPr lang="de-DE" b="1" dirty="0" smtClean="0"/>
              <a:t> Arcangelo Corelli</a:t>
            </a:r>
            <a:endParaRPr lang="de-DE" dirty="0"/>
          </a:p>
        </p:txBody>
      </p:sp>
      <p:sp>
        <p:nvSpPr>
          <p:cNvPr id="3" name="Inhaltsplatzhalter 2"/>
          <p:cNvSpPr>
            <a:spLocks noGrp="1"/>
          </p:cNvSpPr>
          <p:nvPr>
            <p:ph idx="1"/>
          </p:nvPr>
        </p:nvSpPr>
        <p:spPr>
          <a:xfrm>
            <a:off x="457200" y="1600200"/>
            <a:ext cx="8229600" cy="4997152"/>
          </a:xfrm>
        </p:spPr>
        <p:txBody>
          <a:bodyPr>
            <a:normAutofit lnSpcReduction="10000"/>
          </a:bodyPr>
          <a:lstStyle/>
          <a:p>
            <a:r>
              <a:rPr lang="de-DE" dirty="0" smtClean="0"/>
              <a:t>Die </a:t>
            </a:r>
            <a:r>
              <a:rPr lang="de-DE" i="1" dirty="0" smtClean="0"/>
              <a:t>Sonata da </a:t>
            </a:r>
            <a:r>
              <a:rPr lang="de-DE" i="1" dirty="0" err="1" smtClean="0"/>
              <a:t>camera</a:t>
            </a:r>
            <a:r>
              <a:rPr lang="de-DE" dirty="0" smtClean="0"/>
              <a:t> besteht i.d.R. aus einer Folge – einer </a:t>
            </a:r>
            <a:r>
              <a:rPr lang="de-DE" i="1" dirty="0" smtClean="0"/>
              <a:t>Suite</a:t>
            </a:r>
            <a:r>
              <a:rPr lang="de-DE" dirty="0" smtClean="0"/>
              <a:t> – von Tanzsätzen.</a:t>
            </a:r>
          </a:p>
          <a:p>
            <a:r>
              <a:rPr lang="de-DE" dirty="0" smtClean="0"/>
              <a:t>Im 17. Jh. besitzen Suiten zumeist die Satzfolge Allemande – Courante – Sarabande – Gigue.</a:t>
            </a:r>
          </a:p>
          <a:p>
            <a:r>
              <a:rPr lang="de-DE" dirty="0" smtClean="0"/>
              <a:t>Ggf. wird noch ein </a:t>
            </a:r>
            <a:r>
              <a:rPr lang="de-DE" dirty="0" err="1" smtClean="0"/>
              <a:t>Praeludium</a:t>
            </a:r>
            <a:r>
              <a:rPr lang="de-DE" dirty="0" smtClean="0"/>
              <a:t> vorangestellt.</a:t>
            </a:r>
          </a:p>
          <a:p>
            <a:r>
              <a:rPr lang="de-DE" dirty="0" smtClean="0"/>
              <a:t>Im 18. Jh. kommen die neueren Tänze Menuett, Gavotte, </a:t>
            </a:r>
            <a:r>
              <a:rPr lang="de-DE" dirty="0" err="1" smtClean="0"/>
              <a:t>Bourée</a:t>
            </a:r>
            <a:r>
              <a:rPr lang="de-DE" dirty="0" smtClean="0"/>
              <a:t> </a:t>
            </a:r>
            <a:r>
              <a:rPr lang="de-DE" smtClean="0"/>
              <a:t>oder </a:t>
            </a:r>
            <a:r>
              <a:rPr lang="de-DE" smtClean="0"/>
              <a:t>Passepied </a:t>
            </a:r>
            <a:r>
              <a:rPr lang="de-DE" dirty="0" smtClean="0"/>
              <a:t>dazu.</a:t>
            </a:r>
          </a:p>
          <a:p>
            <a:r>
              <a:rPr lang="de-DE" dirty="0" smtClean="0"/>
              <a:t>Eine </a:t>
            </a:r>
            <a:r>
              <a:rPr lang="de-DE" dirty="0" err="1" smtClean="0"/>
              <a:t>standartisierte</a:t>
            </a:r>
            <a:r>
              <a:rPr lang="de-DE" dirty="0" smtClean="0"/>
              <a:t> Folge gibt es jedoch nicht.</a:t>
            </a:r>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3295</Words>
  <Application>Microsoft Office PowerPoint</Application>
  <PresentationFormat>Bildschirmpräsentation (4:3)</PresentationFormat>
  <Paragraphs>294</Paragraphs>
  <Slides>53</Slides>
  <Notes>0</Notes>
  <HiddenSlides>0</HiddenSlides>
  <MMClips>0</MMClips>
  <ScaleCrop>false</ScaleCrop>
  <HeadingPairs>
    <vt:vector size="4" baseType="variant">
      <vt:variant>
        <vt:lpstr>Design</vt:lpstr>
      </vt:variant>
      <vt:variant>
        <vt:i4>1</vt:i4>
      </vt:variant>
      <vt:variant>
        <vt:lpstr>Folientitel</vt:lpstr>
      </vt:variant>
      <vt:variant>
        <vt:i4>53</vt:i4>
      </vt:variant>
    </vt:vector>
  </HeadingPairs>
  <TitlesOfParts>
    <vt:vector size="54" baseType="lpstr">
      <vt:lpstr>Larissa-Design</vt:lpstr>
      <vt:lpstr>Musikgeschichte der europäischen Neuzeit</vt:lpstr>
      <vt:lpstr>Folie 2</vt:lpstr>
      <vt:lpstr>Die Sonate</vt:lpstr>
      <vt:lpstr>Die Sonate Frühzeit: Giovanni Gabrieli</vt:lpstr>
      <vt:lpstr>Die Sonate Arcangelo Corelli</vt:lpstr>
      <vt:lpstr>Die Sonate Arcangelo Corelli</vt:lpstr>
      <vt:lpstr>Die Sonate Arcangelo Corelli</vt:lpstr>
      <vt:lpstr>Folie 8</vt:lpstr>
      <vt:lpstr>Die Sonate  Arcangelo Corelli</vt:lpstr>
      <vt:lpstr>Die Sonate  Arcangelo Corelli</vt:lpstr>
      <vt:lpstr>Die Sonate  Arcangelo Corelli</vt:lpstr>
      <vt:lpstr>Folie 12</vt:lpstr>
      <vt:lpstr>Von der Suite zur Klaviersonate</vt:lpstr>
      <vt:lpstr>Von der Suite zur Klaviersonate</vt:lpstr>
      <vt:lpstr>Von der Suite zur Klaviersonate</vt:lpstr>
      <vt:lpstr>Von der Suite zur Klaviersonate</vt:lpstr>
      <vt:lpstr>Von der Suite zur Klaviersonate</vt:lpstr>
      <vt:lpstr>Von der Suite zur Klaviersonate two-phrase binary form</vt:lpstr>
      <vt:lpstr>Von der Suite zur Klaviersonate two-phrase binary form</vt:lpstr>
      <vt:lpstr>Von der Suite zur Klaviersonate three-phrase binary form</vt:lpstr>
      <vt:lpstr>Von der Suite zur Klaviersonate three-phrase binary form</vt:lpstr>
      <vt:lpstr>Von der Suite zur Klaviersonate</vt:lpstr>
      <vt:lpstr>Von der Suite zur Klaviersonate</vt:lpstr>
      <vt:lpstr>Von der Suite zur Klaviersonate Joseph Haydn: Sonate in G Hob. XVI:6</vt:lpstr>
      <vt:lpstr>Von der Suite zur Klaviersonate Joseph Haydn: Sonate in G Hob. XVI:6</vt:lpstr>
      <vt:lpstr>Von der Suite zur Klaviersonate Joseph Haydn: Sonate in G Hob. XVI:6</vt:lpstr>
      <vt:lpstr>Von der Suite zur Klaviersonate Joseph Haydn: Sonate in G Hob. XVI:6</vt:lpstr>
      <vt:lpstr>Von der Suite zur Klaviersonate Joseph Haydn: Sonate in G Hob. XVI:6</vt:lpstr>
      <vt:lpstr>Von der Suite zur Klaviersonate Joseph Haydn: Sonate in G Hob. XVI:6</vt:lpstr>
      <vt:lpstr>Von der Suite zur Klaviersonate Joseph Haydn: Sonate in G Hob. XVI:6</vt:lpstr>
      <vt:lpstr>Von der Suite zur Klaviersonate Joseph Haydn: Sonate in G Hob. XVI:6</vt:lpstr>
      <vt:lpstr>Von der Suite zur Klaviersonate Joseph Haydn: Sonate in G Hob. XVI:6</vt:lpstr>
      <vt:lpstr>Von der Suite zur Klaviersonate Joseph Haydn: Sonate in G Hob. XVI:6</vt:lpstr>
      <vt:lpstr>Grundsätzliches zur Sonatenform</vt:lpstr>
      <vt:lpstr>Grundsätzliches zur Sonatenform</vt:lpstr>
      <vt:lpstr>Grundsätzliches zur Sonatenform</vt:lpstr>
      <vt:lpstr>Grundsätzliches zur Sonatenform</vt:lpstr>
      <vt:lpstr>Joseph Haydn: Sonate in C-Dur Hob. XVI:50</vt:lpstr>
      <vt:lpstr>Joseph Haydn: Sonate in C-Dur Hob. XVI:50</vt:lpstr>
      <vt:lpstr>Joseph Haydn: Sonate in C-Dur Hob. XVI:50</vt:lpstr>
      <vt:lpstr>Joseph Haydn: Sonate in C-Dur Hob. XVI:50</vt:lpstr>
      <vt:lpstr>Joseph Haydn: Sonate in C-Dur Hob. XVI:50</vt:lpstr>
      <vt:lpstr>Joseph Haydn: Sonate in C-Dur Hob. XVI:50</vt:lpstr>
      <vt:lpstr>Joseph Haydn: Sonate in C-Dur Hob. XVI:50</vt:lpstr>
      <vt:lpstr>Die langsamen Sätze</vt:lpstr>
      <vt:lpstr>Joseph Haydn: Sonate in C-Dur Hob. XVI:50</vt:lpstr>
      <vt:lpstr>Joseph Haydn: Sonate in C-Dur Hob. XVI:50</vt:lpstr>
      <vt:lpstr>Menuett und Schlusssatz</vt:lpstr>
      <vt:lpstr>Joseph Haydn: Sonate in C-Dur Hob. XVI:50</vt:lpstr>
      <vt:lpstr>Joseph Haydn: Sonate in C-Dur Hob. XVI:50</vt:lpstr>
      <vt:lpstr>Joseph Haydn: Sonate in C-Dur Hob. XVI:50</vt:lpstr>
      <vt:lpstr>Joseph Haydn: Sonate in C-Dur Hob. XVI:50</vt:lpstr>
      <vt:lpstr>Joseph Haydn: Sonate in C-Dur Hob. XVI:50</vt:lpstr>
    </vt:vector>
  </TitlesOfParts>
  <Company>Universitaet Wuerzburg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Musikgeschichte der europäischen Neuzeit</dc:title>
  <dc:creator>mad38na</dc:creator>
  <cp:lastModifiedBy>mad38na</cp:lastModifiedBy>
  <cp:revision>1980</cp:revision>
  <dcterms:created xsi:type="dcterms:W3CDTF">2011-10-26T14:53:58Z</dcterms:created>
  <dcterms:modified xsi:type="dcterms:W3CDTF">2012-01-20T10:37:16Z</dcterms:modified>
</cp:coreProperties>
</file>